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21"/>
  </p:handoutMasterIdLst>
  <p:sldIdLst>
    <p:sldId id="257" r:id="rId4"/>
    <p:sldId id="258" r:id="rId6"/>
    <p:sldId id="259" r:id="rId7"/>
    <p:sldId id="260" r:id="rId8"/>
    <p:sldId id="261" r:id="rId9"/>
    <p:sldId id="262" r:id="rId10"/>
    <p:sldId id="27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82" r:id="rId20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8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78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23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image" Target="../media/image2.png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image" Target="../media/image3.png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image" Target="../media/image4.png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image" Target="../media/image2.png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image" Target="../media/image2.png"/><Relationship Id="rId2" Type="http://schemas.openxmlformats.org/officeDocument/2006/relationships/tags" Target="../tags/tag96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image" Target="../media/image2.png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image" Target="../media/image2.png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image" Target="../media/image2.png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image" Target="../media/image2.png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image" Target="../media/image5.png"/><Relationship Id="rId2" Type="http://schemas.openxmlformats.org/officeDocument/2006/relationships/tags" Target="../tags/tag12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演示文稿3_0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副标题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859155" y="1689735"/>
            <a:ext cx="7910195" cy="9899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单击此处编辑副标题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859155" y="2753995"/>
            <a:ext cx="7910195" cy="11703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署名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859155" y="4304665"/>
            <a:ext cx="1644650" cy="408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0" rIns="91440" bIns="0" numCol="1" spcCol="0" rtlCol="0" fromWordArt="0" anchor="ctr" anchorCtr="0" forceAA="0" compatLnSpc="1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2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演示文稿3_0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正文"/>
          <p:cNvSpPr txBox="1">
            <a:spLocks noGrp="1"/>
          </p:cNvSpPr>
          <p:nvPr>
            <p:ph idx="2"/>
            <p:custDataLst>
              <p:tags r:id="rId4"/>
            </p:custDataLst>
          </p:nvPr>
        </p:nvSpPr>
        <p:spPr>
          <a:xfrm>
            <a:off x="608400" y="1296955"/>
            <a:ext cx="10969200" cy="49526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Bold" panose="00000800000000000000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/>
            <p:custDataLst>
              <p:tags r:id="rId5"/>
            </p:custDataLst>
          </p:nvPr>
        </p:nvSpPr>
        <p:spPr>
          <a:xfrm>
            <a:off x="608330" y="436880"/>
            <a:ext cx="10968990" cy="574040"/>
          </a:xfrm>
          <a:prstGeom prst="rect">
            <a:avLst/>
          </a:prstGeom>
          <a:noFill/>
        </p:spPr>
        <p:txBody>
          <a:bodyPr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演示文稿3_0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 flipH="1">
            <a:off x="4117975" y="6412230"/>
            <a:ext cx="7478395" cy="0"/>
          </a:xfrm>
          <a:prstGeom prst="line">
            <a:avLst/>
          </a:prstGeom>
          <a:ln w="3175">
            <a:solidFill>
              <a:schemeClr val="accent2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659130" y="1386205"/>
            <a:ext cx="2797810" cy="5264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>
            <a:lvl1pPr marL="0" marR="0" lvl="0" algn="dist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dist">
              <a:buClrTx/>
              <a:buSzTx/>
              <a:buFontTx/>
            </a:pPr>
            <a:r>
              <a:rPr dirty="0" err="1">
                <a:sym typeface="+mn-ea"/>
              </a:rPr>
              <a:t>单击编辑副标题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659130" y="567690"/>
            <a:ext cx="2788920" cy="818515"/>
          </a:xfrm>
          <a:prstGeom prst="rect">
            <a:avLst/>
          </a:prstGeom>
          <a:noFill/>
        </p:spPr>
        <p:txBody>
          <a:bodyPr wrap="square" lIns="9144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演示文稿3_0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939165" y="1842135"/>
            <a:ext cx="2371725" cy="1375410"/>
          </a:xfrm>
          <a:prstGeom prst="rect">
            <a:avLst/>
          </a:prstGeom>
          <a:noFill/>
        </p:spPr>
        <p:txBody>
          <a:bodyPr wrap="square" lIns="9144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 kumimoji="0" lang="en-US" altLang="zh-CN" sz="7200" b="1" i="0" u="none" strike="noStrike" kern="1200" cap="none" spc="0" normalizeH="0" baseline="0" noProof="1" dirty="0">
                <a:ln w="19050"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dirty="0" err="1">
                <a:sym typeface="+mn-ea"/>
              </a:rPr>
              <a:t>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939165" y="3217545"/>
            <a:ext cx="6174740" cy="183642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800" b="1" i="0" u="none" strike="noStrike" kern="1200" cap="none" spc="0" normalizeH="0" baseline="0" noProof="1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演示文稿3_0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dirty="0">
                <a:solidFill>
                  <a:schemeClr val="tx1"/>
                </a:solidFill>
                <a:sym typeface="+mn-ea"/>
              </a:defRPr>
            </a:lvl1pPr>
            <a:lvl2pPr>
              <a:defRPr dirty="0">
                <a:sym typeface="+mn-ea"/>
              </a:defRPr>
            </a:lvl2pPr>
            <a:lvl3pPr>
              <a:defRPr dirty="0">
                <a:sym typeface="+mn-ea"/>
              </a:defRPr>
            </a:lvl3pPr>
            <a:lvl4pPr>
              <a:defRPr dirty="0">
                <a:sym typeface="+mn-ea"/>
              </a:defRPr>
            </a:lvl4pPr>
            <a:lvl5pPr>
              <a:defRPr dirty="0"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tabLst>
                <a:tab pos="1609725" algn="l"/>
              </a:tabLs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5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dirty="0">
                <a:solidFill>
                  <a:schemeClr val="tx1"/>
                </a:solidFill>
                <a:sym typeface="+mn-ea"/>
              </a:defRPr>
            </a:lvl1pPr>
            <a:lvl2pPr>
              <a:defRPr dirty="0">
                <a:sym typeface="+mn-ea"/>
              </a:defRPr>
            </a:lvl2pPr>
            <a:lvl3pPr>
              <a:defRPr dirty="0">
                <a:sym typeface="+mn-ea"/>
              </a:defRPr>
            </a:lvl3pPr>
            <a:lvl4pPr>
              <a:defRPr dirty="0">
                <a:sym typeface="+mn-ea"/>
              </a:defRPr>
            </a:lvl4pPr>
            <a:lvl5pPr>
              <a:defRPr dirty="0"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tabLst>
                <a:tab pos="1609725" algn="l"/>
              </a:tabLs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608330" y="436880"/>
            <a:ext cx="10968990" cy="574040"/>
          </a:xfrm>
          <a:prstGeom prst="rect">
            <a:avLst/>
          </a:prstGeom>
          <a:noFill/>
        </p:spPr>
        <p:txBody>
          <a:bodyPr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演示文稿3_0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正文"/>
          <p:cNvSpPr txBox="1">
            <a:spLocks noGrp="1"/>
          </p:cNvSpPr>
          <p:nvPr>
            <p:ph idx="5"/>
            <p:custDataLst>
              <p:tags r:id="rId4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dirty="0">
                <a:solidFill>
                  <a:schemeClr val="tx1"/>
                </a:solidFill>
                <a:sym typeface="+mn-ea"/>
              </a:defRPr>
            </a:lvl1pPr>
            <a:lvl2pPr>
              <a:defRPr dirty="0">
                <a:sym typeface="+mn-ea"/>
              </a:defRPr>
            </a:lvl2pPr>
            <a:lvl3pPr>
              <a:defRPr dirty="0">
                <a:sym typeface="+mn-ea"/>
              </a:defRPr>
            </a:lvl3pPr>
            <a:lvl4pPr>
              <a:defRPr dirty="0">
                <a:sym typeface="+mn-ea"/>
              </a:defRPr>
            </a:lvl4pPr>
            <a:lvl5pPr>
              <a:defRPr dirty="0"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tabLst>
                <a:tab pos="1609725" algn="l"/>
              </a:tabLs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5"/>
            </p:custDataLst>
          </p:nvPr>
        </p:nvSpPr>
        <p:spPr>
          <a:xfrm>
            <a:off x="62352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6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dirty="0">
                <a:solidFill>
                  <a:schemeClr val="tx1"/>
                </a:solidFill>
                <a:sym typeface="+mn-ea"/>
              </a:defRPr>
            </a:lvl1pPr>
            <a:lvl2pPr>
              <a:defRPr dirty="0">
                <a:sym typeface="+mn-ea"/>
              </a:defRPr>
            </a:lvl2pPr>
            <a:lvl3pPr>
              <a:defRPr dirty="0">
                <a:sym typeface="+mn-ea"/>
              </a:defRPr>
            </a:lvl3pPr>
            <a:lvl4pPr>
              <a:defRPr dirty="0">
                <a:sym typeface="+mn-ea"/>
              </a:defRPr>
            </a:lvl4pPr>
            <a:lvl5pPr>
              <a:defRPr dirty="0"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tabLst>
                <a:tab pos="1609725" algn="l"/>
              </a:tabLs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7"/>
            </p:custDataLst>
          </p:nvPr>
        </p:nvSpPr>
        <p:spPr>
          <a:xfrm>
            <a:off x="6084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8"/>
            </p:custDataLst>
          </p:nvPr>
        </p:nvSpPr>
        <p:spPr>
          <a:xfrm>
            <a:off x="608330" y="436880"/>
            <a:ext cx="10968990" cy="574040"/>
          </a:xfrm>
          <a:prstGeom prst="rect">
            <a:avLst/>
          </a:prstGeom>
          <a:noFill/>
        </p:spPr>
        <p:txBody>
          <a:bodyPr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演示文稿3_0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08330" y="436880"/>
            <a:ext cx="10968990" cy="574040"/>
          </a:xfrm>
          <a:prstGeom prst="rect">
            <a:avLst/>
          </a:prstGeom>
          <a:noFill/>
        </p:spPr>
        <p:txBody>
          <a:bodyPr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演示文稿3_0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演示文稿3_0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  <a:prstDash val="sysDash"/>
          </a:ln>
        </p:spPr>
      </p:pic>
      <p:sp>
        <p:nvSpPr>
          <p:cNvPr id="7" name="正文"/>
          <p:cNvSpPr txBox="1"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08330" y="437515"/>
            <a:ext cx="10968990" cy="581914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dirty="0">
                <a:solidFill>
                  <a:schemeClr val="tx1"/>
                </a:solidFill>
                <a:sym typeface="+mn-ea"/>
              </a:defRPr>
            </a:lvl1pPr>
            <a:lvl2pPr>
              <a:defRPr dirty="0">
                <a:sym typeface="+mn-ea"/>
              </a:defRPr>
            </a:lvl2pPr>
            <a:lvl3pPr>
              <a:defRPr dirty="0">
                <a:sym typeface="+mn-ea"/>
              </a:defRPr>
            </a:lvl3pPr>
            <a:lvl4pPr>
              <a:defRPr dirty="0">
                <a:sym typeface="+mn-ea"/>
              </a:defRPr>
            </a:lvl4pPr>
            <a:lvl5pPr>
              <a:defRPr dirty="0"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tabLst>
                <a:tab pos="1609725" algn="l"/>
              </a:tabLs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演示文稿3_0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608330" y="1010920"/>
            <a:ext cx="10968990" cy="340995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1" i="0" u="none" strike="noStrike" kern="1200" cap="none" spc="0" normalizeH="0" baseline="0" noProof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5"/>
            </p:custDataLst>
          </p:nvPr>
        </p:nvSpPr>
        <p:spPr>
          <a:xfrm>
            <a:off x="608330" y="436880"/>
            <a:ext cx="10968990" cy="574040"/>
          </a:xfrm>
          <a:prstGeom prst="rect">
            <a:avLst/>
          </a:prstGeom>
          <a:noFill/>
        </p:spPr>
        <p:txBody>
          <a:bodyPr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演示文稿3_0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5161915" y="1767840"/>
            <a:ext cx="6218555" cy="18446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署名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5161915" y="4053840"/>
            <a:ext cx="1644650" cy="408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0" rIns="91440" bIns="0" numCol="1" spcCol="0" rtlCol="0" fromWordArt="0" anchor="ctr" anchorCtr="0" forceAA="0" compatLnSpc="1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2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37.xml"/><Relationship Id="rId18" Type="http://schemas.openxmlformats.org/officeDocument/2006/relationships/tags" Target="../tags/tag136.xml"/><Relationship Id="rId17" Type="http://schemas.openxmlformats.org/officeDocument/2006/relationships/tags" Target="../tags/tag135.xml"/><Relationship Id="rId16" Type="http://schemas.openxmlformats.org/officeDocument/2006/relationships/tags" Target="../tags/tag134.xml"/><Relationship Id="rId15" Type="http://schemas.openxmlformats.org/officeDocument/2006/relationships/tags" Target="../tags/tag133.xml"/><Relationship Id="rId14" Type="http://schemas.openxmlformats.org/officeDocument/2006/relationships/tags" Target="../tags/tag132.xml"/><Relationship Id="rId13" Type="http://schemas.openxmlformats.org/officeDocument/2006/relationships/image" Target="../media/image2.png"/><Relationship Id="rId12" Type="http://schemas.openxmlformats.org/officeDocument/2006/relationships/tags" Target="../tags/tag13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演示文稿3_0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330" y="1275128"/>
            <a:ext cx="10968990" cy="4901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第五级</a:t>
            </a:r>
            <a:endParaRPr lang="zh-CN" altLang="en-US" dirty="0">
              <a:sym typeface="+mn-ea"/>
            </a:endParaRPr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08329" y="365125"/>
            <a:ext cx="10968989" cy="730617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algn="ctr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0" normalizeH="0" baseline="0" dirty="0" smtClean="0">
          <a:solidFill>
            <a:schemeClr val="accent1"/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Bold" panose="00000800000000000000" charset="-122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tags" Target="../tags/tag184.xml"/><Relationship Id="rId7" Type="http://schemas.openxmlformats.org/officeDocument/2006/relationships/tags" Target="../tags/tag183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tags" Target="../tags/tag17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3" Type="http://schemas.openxmlformats.org/officeDocument/2006/relationships/slideLayout" Target="../slideLayouts/slideLayout13.xml"/><Relationship Id="rId12" Type="http://schemas.openxmlformats.org/officeDocument/2006/relationships/tags" Target="../tags/tag196.xml"/><Relationship Id="rId11" Type="http://schemas.openxmlformats.org/officeDocument/2006/relationships/tags" Target="../tags/tag195.xml"/><Relationship Id="rId10" Type="http://schemas.openxmlformats.org/officeDocument/2006/relationships/tags" Target="../tags/tag194.xml"/><Relationship Id="rId1" Type="http://schemas.openxmlformats.org/officeDocument/2006/relationships/tags" Target="../tags/tag185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08.xml"/><Relationship Id="rId8" Type="http://schemas.openxmlformats.org/officeDocument/2006/relationships/tags" Target="../tags/tag207.xml"/><Relationship Id="rId7" Type="http://schemas.openxmlformats.org/officeDocument/2006/relationships/tags" Target="../tags/tag206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4" Type="http://schemas.openxmlformats.org/officeDocument/2006/relationships/slideLayout" Target="../slideLayouts/slideLayout13.xml"/><Relationship Id="rId13" Type="http://schemas.openxmlformats.org/officeDocument/2006/relationships/tags" Target="../tags/tag212.xml"/><Relationship Id="rId12" Type="http://schemas.openxmlformats.org/officeDocument/2006/relationships/tags" Target="../tags/tag211.xml"/><Relationship Id="rId11" Type="http://schemas.openxmlformats.org/officeDocument/2006/relationships/tags" Target="../tags/tag210.xml"/><Relationship Id="rId10" Type="http://schemas.openxmlformats.org/officeDocument/2006/relationships/tags" Target="../tags/tag209.xml"/><Relationship Id="rId1" Type="http://schemas.openxmlformats.org/officeDocument/2006/relationships/tags" Target="../tags/tag200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" Type="http://schemas.openxmlformats.org/officeDocument/2006/relationships/tags" Target="../tags/tag21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3" Type="http://schemas.openxmlformats.org/officeDocument/2006/relationships/slideLayout" Target="../slideLayouts/slideLayout13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tags" Target="../tags/tag217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2.xml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tags" Target="../tags/tag22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4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tags" Target="../tags/tag1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9.xml"/><Relationship Id="rId1" Type="http://schemas.openxmlformats.org/officeDocument/2006/relationships/tags" Target="../tags/tag158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tags" Target="../tags/tag160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0" Type="http://schemas.openxmlformats.org/officeDocument/2006/relationships/slideLayout" Target="../slideLayouts/slideLayout13.xml"/><Relationship Id="rId1" Type="http://schemas.openxmlformats.org/officeDocument/2006/relationships/tags" Target="../tags/tag1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1473200" y="1685290"/>
            <a:ext cx="3202305" cy="1170305"/>
          </a:xfrm>
        </p:spPr>
        <p:txBody>
          <a:bodyPr>
            <a:normAutofit/>
          </a:bodyPr>
          <a:lstStyle/>
          <a:p>
            <a:r>
              <a:rPr sz="6000"/>
              <a:t>认识算法</a:t>
            </a:r>
            <a:endParaRPr sz="600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130935" y="4406265"/>
            <a:ext cx="3886200" cy="514350"/>
          </a:xfrm>
        </p:spPr>
        <p:txBody>
          <a:bodyPr/>
          <a:lstStyle/>
          <a:p>
            <a:r>
              <a:rPr sz="1600"/>
              <a:t>汇报人：孙佳琪</a:t>
            </a:r>
            <a:r>
              <a:rPr lang="en-US" altLang="zh-CN" sz="1600"/>
              <a:t>   </a:t>
            </a:r>
            <a:r>
              <a:rPr sz="1600"/>
              <a:t>指导老师：王素坤</a:t>
            </a:r>
            <a:endParaRPr sz="160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zh-CN" altLang="en-US"/>
              <a:t>流程图描述</a:t>
            </a:r>
            <a:endParaRPr lang="zh-CN" altLang="en-US"/>
          </a:p>
        </p:txBody>
      </p:sp>
      <p:sp>
        <p:nvSpPr>
          <p:cNvPr id="31" name="五边形 30"/>
          <p:cNvSpPr/>
          <p:nvPr>
            <p:custDataLst>
              <p:tags r:id="rId1"/>
            </p:custDataLst>
          </p:nvPr>
        </p:nvSpPr>
        <p:spPr>
          <a:xfrm>
            <a:off x="608400" y="3196485"/>
            <a:ext cx="2907318" cy="1181787"/>
          </a:xfrm>
          <a:prstGeom prst="homePlate">
            <a:avLst/>
          </a:prstGeom>
          <a:ln>
            <a:noFill/>
          </a:ln>
          <a:effectLst>
            <a:outerShdw blurRad="50800" dist="38100" algn="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r>
              <a:rPr lang="zh-CN" altLang="en-US" sz="2000" b="1">
                <a:latin typeface="+mj-ea"/>
                <a:ea typeface="+mj-ea"/>
                <a:sym typeface="+mn-ea"/>
              </a:rPr>
              <a:t>添加标题</a:t>
            </a:r>
            <a:endParaRPr lang="zh-CN" altLang="en-US" sz="2000" b="1">
              <a:latin typeface="+mj-ea"/>
              <a:ea typeface="+mj-ea"/>
              <a:sym typeface="+mn-ea"/>
            </a:endParaRPr>
          </a:p>
        </p:txBody>
      </p:sp>
      <p:sp>
        <p:nvSpPr>
          <p:cNvPr id="37" name="燕尾形 36"/>
          <p:cNvSpPr/>
          <p:nvPr>
            <p:custDataLst>
              <p:tags r:id="rId2"/>
            </p:custDataLst>
          </p:nvPr>
        </p:nvSpPr>
        <p:spPr>
          <a:xfrm>
            <a:off x="3220492" y="3196485"/>
            <a:ext cx="2907318" cy="1181787"/>
          </a:xfrm>
          <a:prstGeom prst="chevron">
            <a:avLst/>
          </a:prstGeom>
          <a:solidFill>
            <a:schemeClr val="accent2"/>
          </a:solidFill>
          <a:ln>
            <a:noFill/>
          </a:ln>
          <a:effectLst>
            <a:outerShdw blurRad="50800" dist="38100" algn="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5900" rIns="0" rtlCol="0" anchor="ctr">
            <a:normAutofit/>
          </a:bodyPr>
          <a:p>
            <a:pPr algn="ctr"/>
            <a:r>
              <a:rPr lang="zh-CN" altLang="en-US" sz="2000" b="1">
                <a:latin typeface="+mj-ea"/>
                <a:ea typeface="+mj-ea"/>
                <a:sym typeface="+mn-ea"/>
              </a:rPr>
              <a:t>添加标题</a:t>
            </a:r>
            <a:endParaRPr lang="zh-CN" altLang="en-US" sz="2000" b="1">
              <a:latin typeface="+mj-ea"/>
              <a:ea typeface="+mj-ea"/>
              <a:sym typeface="+mn-ea"/>
            </a:endParaRPr>
          </a:p>
        </p:txBody>
      </p:sp>
      <p:sp>
        <p:nvSpPr>
          <p:cNvPr id="38" name="燕尾形 37"/>
          <p:cNvSpPr/>
          <p:nvPr>
            <p:custDataLst>
              <p:tags r:id="rId3"/>
            </p:custDataLst>
          </p:nvPr>
        </p:nvSpPr>
        <p:spPr>
          <a:xfrm>
            <a:off x="8444676" y="3196485"/>
            <a:ext cx="2907318" cy="1181787"/>
          </a:xfrm>
          <a:prstGeom prst="chevron">
            <a:avLst/>
          </a:prstGeom>
          <a:solidFill>
            <a:schemeClr val="accent4"/>
          </a:solidFill>
          <a:ln>
            <a:noFill/>
          </a:ln>
          <a:effectLst>
            <a:outerShdw blurRad="50800" dist="38100" algn="l" rotWithShape="0">
              <a:schemeClr val="accent3">
                <a:lumMod val="60000"/>
                <a:lumOff val="4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5900" rIns="0" rtlCol="0" anchor="ctr">
            <a:normAutofit/>
          </a:bodyPr>
          <a:p>
            <a:pPr algn="ctr"/>
            <a:r>
              <a:rPr lang="zh-CN" altLang="en-US" sz="2000" b="1">
                <a:latin typeface="+mj-ea"/>
                <a:ea typeface="+mj-ea"/>
                <a:sym typeface="+mn-ea"/>
              </a:rPr>
              <a:t>添加标题</a:t>
            </a:r>
            <a:endParaRPr lang="zh-CN" altLang="en-US" sz="2000" b="1">
              <a:latin typeface="+mj-ea"/>
              <a:ea typeface="+mj-ea"/>
              <a:sym typeface="+mn-ea"/>
            </a:endParaRPr>
          </a:p>
        </p:txBody>
      </p:sp>
      <p:sp>
        <p:nvSpPr>
          <p:cNvPr id="39" name="燕尾形 38"/>
          <p:cNvSpPr/>
          <p:nvPr>
            <p:custDataLst>
              <p:tags r:id="rId4"/>
            </p:custDataLst>
          </p:nvPr>
        </p:nvSpPr>
        <p:spPr>
          <a:xfrm>
            <a:off x="5832584" y="3196485"/>
            <a:ext cx="2907318" cy="1181787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>
            <a:outerShdw blurRad="50800" dist="38100" algn="l" rotWithShape="0">
              <a:schemeClr val="accent3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5900" rIns="0" rtlCol="0" anchor="ctr">
            <a:normAutofit/>
          </a:bodyPr>
          <a:p>
            <a:pPr algn="ctr"/>
            <a:r>
              <a:rPr lang="zh-CN" altLang="en-US" sz="2000" b="1">
                <a:latin typeface="+mj-ea"/>
                <a:ea typeface="+mj-ea"/>
                <a:sym typeface="+mn-ea"/>
              </a:rPr>
              <a:t>添加标题</a:t>
            </a:r>
            <a:endParaRPr lang="zh-CN" altLang="en-US" sz="2000" b="1">
              <a:latin typeface="+mj-ea"/>
              <a:ea typeface="+mj-ea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3159684" y="4630315"/>
            <a:ext cx="3135568" cy="1373904"/>
          </a:xfrm>
          <a:prstGeom prst="rect">
            <a:avLst/>
          </a:prstGeom>
          <a:noFill/>
        </p:spPr>
        <p:txBody>
          <a:bodyPr wrap="square" lIns="0" rtlCol="0">
            <a:normAutofit/>
            <a:scene3d>
              <a:camera prst="orthographicFront"/>
              <a:lightRig rig="threePt" dir="t"/>
            </a:scene3d>
          </a:bodyPr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400" spc="15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流程图由一系列图形符号和连接线组成，表示算法的各个步骤和决策</a:t>
            </a:r>
            <a:endParaRPr lang="zh-CN" altLang="en-US" sz="1400" spc="150">
              <a:solidFill>
                <a:schemeClr val="tx1"/>
              </a:solidFill>
              <a:effectLst/>
              <a:uFillTx/>
              <a:latin typeface="+mn-ea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608400" y="1543217"/>
            <a:ext cx="3135568" cy="1414443"/>
          </a:xfrm>
          <a:prstGeom prst="rect">
            <a:avLst/>
          </a:prstGeom>
          <a:noFill/>
        </p:spPr>
        <p:txBody>
          <a:bodyPr wrap="square" lIns="0" rtlCol="0">
            <a:normAutofit/>
            <a:scene3d>
              <a:camera prst="orthographicFront"/>
              <a:lightRig rig="threePt" dir="t"/>
            </a:scene3d>
          </a:bodyPr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400" spc="150" dirty="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流程图是一种描述算法过程的图形化工具</a:t>
            </a:r>
            <a:endParaRPr lang="zh-CN" altLang="en-US" sz="1400" spc="150" dirty="0">
              <a:solidFill>
                <a:schemeClr val="tx1"/>
              </a:solidFill>
              <a:effectLst/>
              <a:uFillTx/>
              <a:latin typeface="+mn-ea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830821" y="1543217"/>
            <a:ext cx="3135568" cy="1414443"/>
          </a:xfrm>
          <a:prstGeom prst="rect">
            <a:avLst/>
          </a:prstGeom>
          <a:noFill/>
        </p:spPr>
        <p:txBody>
          <a:bodyPr wrap="square" lIns="0" rtlCol="0">
            <a:normAutofit/>
            <a:scene3d>
              <a:camera prst="orthographicFront"/>
              <a:lightRig rig="threePt" dir="t"/>
            </a:scene3d>
          </a:bodyPr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400" spc="15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流程图可以帮助理解和分析算法，便于交流和沟通</a:t>
            </a:r>
            <a:endParaRPr lang="zh-CN" altLang="en-US" sz="1400" spc="150">
              <a:solidFill>
                <a:schemeClr val="tx1"/>
              </a:solidFill>
              <a:effectLst/>
              <a:uFillTx/>
              <a:latin typeface="+mn-ea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8442032" y="4630315"/>
            <a:ext cx="3135568" cy="1373904"/>
          </a:xfrm>
          <a:prstGeom prst="rect">
            <a:avLst/>
          </a:prstGeom>
          <a:noFill/>
        </p:spPr>
        <p:txBody>
          <a:bodyPr wrap="square" lIns="0" rtlCol="0">
            <a:normAutofit/>
            <a:scene3d>
              <a:camera prst="orthographicFront"/>
              <a:lightRig rig="threePt" dir="t"/>
            </a:scene3d>
          </a:bodyPr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400" spc="15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流程图的绘制需要遵循一定的规则和规范，以保证其清晰性和准确性</a:t>
            </a:r>
            <a:endParaRPr lang="zh-CN" altLang="en-US" sz="1400" spc="150">
              <a:solidFill>
                <a:schemeClr val="tx1"/>
              </a:solidFill>
              <a:effectLst/>
              <a:uFillTx/>
              <a:latin typeface="+mn-ea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zh-CN" altLang="en-US"/>
              <a:t>伪代码描述</a:t>
            </a:r>
            <a:endParaRPr lang="zh-CN" altLang="en-US"/>
          </a:p>
        </p:txBody>
      </p:sp>
      <p:sp>
        <p:nvSpPr>
          <p:cNvPr id="27" name="圆角矩形 26"/>
          <p:cNvSpPr/>
          <p:nvPr>
            <p:custDataLst>
              <p:tags r:id="rId1"/>
            </p:custDataLst>
          </p:nvPr>
        </p:nvSpPr>
        <p:spPr>
          <a:xfrm>
            <a:off x="608400" y="1772526"/>
            <a:ext cx="2592742" cy="40013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6360000" algn="b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latin typeface="+mn-ea"/>
              <a:sym typeface="+mn-ea"/>
            </a:endParaRPr>
          </a:p>
        </p:txBody>
      </p:sp>
      <p:sp>
        <p:nvSpPr>
          <p:cNvPr id="29" name="圆角矩形 28"/>
          <p:cNvSpPr/>
          <p:nvPr>
            <p:custDataLst>
              <p:tags r:id="rId2"/>
            </p:custDataLst>
          </p:nvPr>
        </p:nvSpPr>
        <p:spPr>
          <a:xfrm>
            <a:off x="610941" y="1772526"/>
            <a:ext cx="2587846" cy="212623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40000"/>
          </a:bodyPr>
          <a:p>
            <a:pPr lvl="0" algn="ctr">
              <a:buClrTx/>
              <a:buSzTx/>
              <a:buFontTx/>
            </a:pPr>
            <a:endParaRPr lang="zh-CN" altLang="en-US">
              <a:effectLst/>
              <a:latin typeface="+mn-ea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3"/>
            </p:custDataLst>
          </p:nvPr>
        </p:nvSpPr>
        <p:spPr>
          <a:xfrm>
            <a:off x="763379" y="2193636"/>
            <a:ext cx="2282900" cy="3405176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algn="just" fontAlgn="auto">
              <a:lnSpc>
                <a:spcPct val="120000"/>
              </a:lnSpc>
            </a:pPr>
            <a:r>
              <a:rPr lang="zh-CN" altLang="en-US" sz="2000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伪代码是一种描述算法的方法，它使用自然语言和编程语法的混合体来描述算法。</a:t>
            </a:r>
            <a:endParaRPr lang="zh-CN" altLang="en-US" sz="2000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30" name="圆角矩形 29"/>
          <p:cNvSpPr/>
          <p:nvPr>
            <p:custDataLst>
              <p:tags r:id="rId4"/>
            </p:custDataLst>
          </p:nvPr>
        </p:nvSpPr>
        <p:spPr>
          <a:xfrm>
            <a:off x="3400560" y="1772526"/>
            <a:ext cx="2592742" cy="40013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6360000" algn="b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latin typeface="+mn-ea"/>
              <a:sym typeface="+mn-ea"/>
            </a:endParaRPr>
          </a:p>
        </p:txBody>
      </p:sp>
      <p:sp>
        <p:nvSpPr>
          <p:cNvPr id="33" name="圆角矩形 32"/>
          <p:cNvSpPr/>
          <p:nvPr>
            <p:custDataLst>
              <p:tags r:id="rId5"/>
            </p:custDataLst>
          </p:nvPr>
        </p:nvSpPr>
        <p:spPr>
          <a:xfrm>
            <a:off x="3403101" y="1772526"/>
            <a:ext cx="2587846" cy="212623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0000"/>
          </a:bodyPr>
          <a:p>
            <a:pPr algn="ctr"/>
            <a:endParaRPr lang="zh-CN" altLang="en-US">
              <a:effectLst/>
              <a:latin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6"/>
            </p:custDataLst>
          </p:nvPr>
        </p:nvSpPr>
        <p:spPr>
          <a:xfrm>
            <a:off x="3558080" y="2193636"/>
            <a:ext cx="2280103" cy="3406519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lvl="0" algn="just">
              <a:lnSpc>
                <a:spcPct val="120000"/>
              </a:lnSpc>
              <a:buClrTx/>
              <a:buSzTx/>
              <a:buFontTx/>
            </a:pPr>
            <a:r>
              <a:rPr lang="zh-CN" altLang="en-US" sz="2000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伪代码可以清晰地表达算法的逻辑和流程，便于理解和交流。</a:t>
            </a:r>
            <a:endParaRPr lang="zh-CN" altLang="en-US" sz="2000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4" name="圆角矩形 3"/>
          <p:cNvSpPr/>
          <p:nvPr>
            <p:custDataLst>
              <p:tags r:id="rId7"/>
            </p:custDataLst>
          </p:nvPr>
        </p:nvSpPr>
        <p:spPr>
          <a:xfrm>
            <a:off x="6192720" y="1772526"/>
            <a:ext cx="2592742" cy="40013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6360000" algn="b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latin typeface="+mn-ea"/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8"/>
            </p:custDataLst>
          </p:nvPr>
        </p:nvSpPr>
        <p:spPr>
          <a:xfrm>
            <a:off x="6195261" y="1772526"/>
            <a:ext cx="2587846" cy="212623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0000"/>
          </a:bodyPr>
          <a:p>
            <a:pPr algn="ctr"/>
            <a:endParaRPr lang="zh-CN" altLang="en-US">
              <a:effectLst/>
              <a:latin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49604" y="2193636"/>
            <a:ext cx="2280103" cy="3406519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lvl="0" algn="just">
              <a:lnSpc>
                <a:spcPct val="120000"/>
              </a:lnSpc>
              <a:buClrTx/>
              <a:buSzTx/>
              <a:buFontTx/>
            </a:pPr>
            <a:r>
              <a:rPr lang="zh-CN" altLang="en-US" sz="2000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伪代码通常包括输入、输出、变量、条件和循环等元素，以及算法的具体步骤。</a:t>
            </a:r>
            <a:endParaRPr lang="zh-CN" altLang="en-US" sz="2000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9" name="圆角矩形 8"/>
          <p:cNvSpPr/>
          <p:nvPr>
            <p:custDataLst>
              <p:tags r:id="rId10"/>
            </p:custDataLst>
          </p:nvPr>
        </p:nvSpPr>
        <p:spPr>
          <a:xfrm>
            <a:off x="8984880" y="1772526"/>
            <a:ext cx="2592742" cy="40013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6360000" algn="b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latin typeface="+mn-ea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11"/>
            </p:custDataLst>
          </p:nvPr>
        </p:nvSpPr>
        <p:spPr>
          <a:xfrm>
            <a:off x="8987421" y="1772526"/>
            <a:ext cx="2587846" cy="212623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0000"/>
          </a:bodyPr>
          <a:p>
            <a:pPr algn="ctr"/>
            <a:endParaRPr lang="zh-CN" altLang="en-US">
              <a:effectLst/>
              <a:latin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2"/>
            </p:custDataLst>
          </p:nvPr>
        </p:nvSpPr>
        <p:spPr>
          <a:xfrm>
            <a:off x="9141764" y="2193636"/>
            <a:ext cx="2280103" cy="3406519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lvl="0" algn="just">
              <a:lnSpc>
                <a:spcPct val="120000"/>
              </a:lnSpc>
              <a:buClrTx/>
              <a:buSzTx/>
              <a:buFontTx/>
            </a:pPr>
            <a:r>
              <a:rPr lang="zh-CN" altLang="en-US" sz="2000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伪代码可以应用于各种编程语言，便于在不同编程语言之间进行转换。</a:t>
            </a:r>
            <a:endParaRPr lang="zh-CN" altLang="en-US" sz="2000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算法的分析与评估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zh-CN" altLang="en-US"/>
              <a:t>算法的时间复杂度</a:t>
            </a:r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608400" y="2467420"/>
            <a:ext cx="2588675" cy="26182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+mn-ea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963006" y="2461680"/>
            <a:ext cx="531515" cy="27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/>
          </a:bodyPr>
          <a:lstStyle/>
          <a:p>
            <a:pPr algn="ctr"/>
            <a:endParaRPr lang="zh-CN" altLang="en-US">
              <a:latin typeface="+mn-ea"/>
              <a:sym typeface="Arial" panose="020B0604020202020204" pitchFamily="34" charset="0"/>
            </a:endParaRPr>
          </a:p>
        </p:txBody>
      </p:sp>
      <p:sp>
        <p:nvSpPr>
          <p:cNvPr id="16" name="TextBox 2"/>
          <p:cNvSpPr txBox="1"/>
          <p:nvPr>
            <p:custDataLst>
              <p:tags r:id="rId3"/>
            </p:custDataLst>
          </p:nvPr>
        </p:nvSpPr>
        <p:spPr>
          <a:xfrm>
            <a:off x="763381" y="3040786"/>
            <a:ext cx="2278952" cy="18402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spc="150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cs typeface="微软雅黑" panose="020B0503020204020204" charset="-122"/>
                <a:sym typeface="Arial" panose="020B0604020202020204" pitchFamily="34" charset="0"/>
              </a:rPr>
              <a:t>定义：算法执行所需时间与输入规模的关系</a:t>
            </a:r>
            <a:endParaRPr lang="zh-CN" altLang="en-US" sz="2000" spc="150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3406984" y="2467420"/>
            <a:ext cx="2588675" cy="26182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+mn-ea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780724" y="2461680"/>
            <a:ext cx="531515" cy="27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/>
          </a:bodyPr>
          <a:lstStyle/>
          <a:p>
            <a:pPr algn="ctr"/>
            <a:endParaRPr lang="zh-CN" altLang="en-US">
              <a:latin typeface="+mn-ea"/>
              <a:sym typeface="Arial" panose="020B0604020202020204" pitchFamily="34" charset="0"/>
            </a:endParaRPr>
          </a:p>
        </p:txBody>
      </p:sp>
      <p:sp>
        <p:nvSpPr>
          <p:cNvPr id="18" name="TextBox 2"/>
          <p:cNvSpPr txBox="1"/>
          <p:nvPr>
            <p:custDataLst>
              <p:tags r:id="rId6"/>
            </p:custDataLst>
          </p:nvPr>
        </p:nvSpPr>
        <p:spPr>
          <a:xfrm>
            <a:off x="3561327" y="3040786"/>
            <a:ext cx="2278952" cy="18402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spc="150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cs typeface="微软雅黑" panose="020B0503020204020204" charset="-122"/>
                <a:sym typeface="Arial" panose="020B0604020202020204" pitchFamily="34" charset="0"/>
              </a:rPr>
              <a:t>计算方法：使用大O符号表示法，如O(n)、O(n^2)等</a:t>
            </a:r>
            <a:endParaRPr lang="zh-CN" altLang="en-US" sz="2000" spc="150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" name="矩形 33"/>
          <p:cNvSpPr/>
          <p:nvPr>
            <p:custDataLst>
              <p:tags r:id="rId7"/>
            </p:custDataLst>
          </p:nvPr>
        </p:nvSpPr>
        <p:spPr>
          <a:xfrm>
            <a:off x="6201104" y="2467420"/>
            <a:ext cx="2588675" cy="26182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+mn-ea"/>
              <a:sym typeface="Arial" panose="020B0604020202020204" pitchFamily="34" charset="0"/>
            </a:endParaRPr>
          </a:p>
        </p:txBody>
      </p:sp>
      <p:sp>
        <p:nvSpPr>
          <p:cNvPr id="38" name="矩形 37"/>
          <p:cNvSpPr/>
          <p:nvPr>
            <p:custDataLst>
              <p:tags r:id="rId8"/>
            </p:custDataLst>
          </p:nvPr>
        </p:nvSpPr>
        <p:spPr>
          <a:xfrm>
            <a:off x="6555710" y="2461680"/>
            <a:ext cx="531515" cy="27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/>
          </a:bodyPr>
          <a:lstStyle/>
          <a:p>
            <a:pPr algn="ctr"/>
            <a:endParaRPr lang="zh-CN" altLang="en-US">
              <a:latin typeface="+mn-ea"/>
              <a:sym typeface="Arial" panose="020B0604020202020204" pitchFamily="34" charset="0"/>
            </a:endParaRPr>
          </a:p>
        </p:txBody>
      </p:sp>
      <p:sp>
        <p:nvSpPr>
          <p:cNvPr id="42" name="TextBox 2"/>
          <p:cNvSpPr txBox="1"/>
          <p:nvPr>
            <p:custDataLst>
              <p:tags r:id="rId9"/>
            </p:custDataLst>
          </p:nvPr>
        </p:nvSpPr>
        <p:spPr>
          <a:xfrm>
            <a:off x="6356085" y="3040786"/>
            <a:ext cx="2278952" cy="18402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spc="150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cs typeface="微软雅黑" panose="020B0503020204020204" charset="-122"/>
                <a:sym typeface="Arial" panose="020B0604020202020204" pitchFamily="34" charset="0"/>
              </a:rPr>
              <a:t>影响因素：算法中的循环、递归、分支等结构</a:t>
            </a:r>
            <a:endParaRPr lang="zh-CN" altLang="en-US" sz="2000" spc="150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" name="矩形 34"/>
          <p:cNvSpPr/>
          <p:nvPr>
            <p:custDataLst>
              <p:tags r:id="rId10"/>
            </p:custDataLst>
          </p:nvPr>
        </p:nvSpPr>
        <p:spPr>
          <a:xfrm>
            <a:off x="8989484" y="2467420"/>
            <a:ext cx="2588675" cy="26182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+mn-ea"/>
              <a:sym typeface="Arial" panose="020B0604020202020204" pitchFamily="34" charset="0"/>
            </a:endParaRPr>
          </a:p>
        </p:txBody>
      </p:sp>
      <p:sp>
        <p:nvSpPr>
          <p:cNvPr id="39" name="矩形 38"/>
          <p:cNvSpPr/>
          <p:nvPr>
            <p:custDataLst>
              <p:tags r:id="rId11"/>
            </p:custDataLst>
          </p:nvPr>
        </p:nvSpPr>
        <p:spPr>
          <a:xfrm>
            <a:off x="9363224" y="2461680"/>
            <a:ext cx="531515" cy="27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/>
          </a:bodyPr>
          <a:lstStyle/>
          <a:p>
            <a:pPr algn="ctr"/>
            <a:endParaRPr lang="zh-CN" altLang="en-US">
              <a:latin typeface="+mn-ea"/>
              <a:sym typeface="Arial" panose="020B0604020202020204" pitchFamily="34" charset="0"/>
            </a:endParaRPr>
          </a:p>
        </p:txBody>
      </p:sp>
      <p:sp>
        <p:nvSpPr>
          <p:cNvPr id="43" name="TextBox 2"/>
          <p:cNvSpPr txBox="1"/>
          <p:nvPr>
            <p:custDataLst>
              <p:tags r:id="rId12"/>
            </p:custDataLst>
          </p:nvPr>
        </p:nvSpPr>
        <p:spPr>
          <a:xfrm>
            <a:off x="9144465" y="3040786"/>
            <a:ext cx="2278952" cy="18402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spc="150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cs typeface="微软雅黑" panose="020B0503020204020204" charset="-122"/>
                <a:sym typeface="Arial" panose="020B0604020202020204" pitchFamily="34" charset="0"/>
              </a:rPr>
              <a:t>分析方法：通过计算基本操作的次数，得到算法的时间复杂度</a:t>
            </a:r>
            <a:endParaRPr lang="zh-CN" altLang="en-US" sz="2000" spc="150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zh-CN" altLang="en-US"/>
              <a:t>算法的空间复杂度</a:t>
            </a:r>
            <a:endParaRPr lang="zh-CN" altLang="en-US"/>
          </a:p>
        </p:txBody>
      </p:sp>
      <p:sp>
        <p:nvSpPr>
          <p:cNvPr id="32" name="矩形 31"/>
          <p:cNvSpPr/>
          <p:nvPr>
            <p:custDataLst>
              <p:tags r:id="rId1"/>
            </p:custDataLst>
          </p:nvPr>
        </p:nvSpPr>
        <p:spPr>
          <a:xfrm>
            <a:off x="2538540" y="1296955"/>
            <a:ext cx="7109964" cy="1096411"/>
          </a:xfrm>
          <a:prstGeom prst="rect">
            <a:avLst/>
          </a:prstGeom>
        </p:spPr>
        <p:txBody>
          <a:bodyPr wrap="square" lIns="0" rIns="0">
            <a:normAutofit/>
          </a:bodyPr>
          <a:p>
            <a:pPr marL="171450" indent="-171450" algn="l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空间复杂度的定义：算法在运行过程中所需的内存空间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2538540" y="2582366"/>
            <a:ext cx="7109964" cy="1096411"/>
          </a:xfrm>
          <a:prstGeom prst="rect">
            <a:avLst/>
          </a:prstGeom>
        </p:spPr>
        <p:txBody>
          <a:bodyPr wrap="square" lIns="0" rIns="0">
            <a:normAutofit/>
          </a:bodyPr>
          <a:p>
            <a:pPr marL="171450" indent="-171450" algn="l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空间复杂度的计算：根据算法中使用的变量和存储结构进行计算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538540" y="3867778"/>
            <a:ext cx="7109964" cy="1096411"/>
          </a:xfrm>
          <a:prstGeom prst="rect">
            <a:avLst/>
          </a:prstGeom>
        </p:spPr>
        <p:txBody>
          <a:bodyPr wrap="square" lIns="0" rIns="0">
            <a:normAutofit/>
          </a:bodyPr>
          <a:p>
            <a:pPr marL="171450" indent="-171450" algn="l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空间复杂度的影响因素：数据的输入规模、算法的实现方式、数据结构的选择等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2538540" y="5153189"/>
            <a:ext cx="7109964" cy="1096411"/>
          </a:xfrm>
          <a:prstGeom prst="rect">
            <a:avLst/>
          </a:prstGeom>
        </p:spPr>
        <p:txBody>
          <a:bodyPr wrap="square" lIns="0" rIns="0">
            <a:normAutofit/>
          </a:bodyPr>
          <a:p>
            <a:pPr marL="171450" indent="-171450" algn="l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空间复杂度的优化：通过选择合适的数据结构和算法实现方式，降低空间复杂度，提高算法效率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zh-CN" altLang="en-US"/>
              <a:t>算法的稳定性与健壮性</a:t>
            </a:r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1"/>
            </p:custDataLst>
          </p:nvPr>
        </p:nvSpPr>
        <p:spPr>
          <a:xfrm>
            <a:off x="2274257" y="1381042"/>
            <a:ext cx="7640884" cy="671847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252095" rtlCol="0" anchor="ctr" anchorCtr="0">
            <a:normAutofit/>
          </a:bodyPr>
          <a:p>
            <a:pPr algn="l"/>
            <a:r>
              <a:rPr lang="zh-CN" altLang="en-US" sz="12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稳定性：算法在不同输入下，输出结果保持不变</a:t>
            </a:r>
            <a:endParaRPr lang="zh-CN" altLang="en-US" sz="12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8" name="任意多边形 17"/>
          <p:cNvSpPr/>
          <p:nvPr>
            <p:custDataLst>
              <p:tags r:id="rId2"/>
            </p:custDataLst>
          </p:nvPr>
        </p:nvSpPr>
        <p:spPr>
          <a:xfrm flipV="1">
            <a:off x="2192718" y="1296955"/>
            <a:ext cx="1366628" cy="257357"/>
          </a:xfrm>
          <a:custGeom>
            <a:avLst/>
            <a:gdLst>
              <a:gd name="connsiteX0" fmla="*/ 0 w 469"/>
              <a:gd name="connsiteY0" fmla="*/ 0 h 303"/>
              <a:gd name="connsiteX1" fmla="*/ 0 w 469"/>
              <a:gd name="connsiteY1" fmla="*/ 300 h 303"/>
              <a:gd name="connsiteX2" fmla="*/ 469 w 469"/>
              <a:gd name="connsiteY2" fmla="*/ 303 h 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" h="303">
                <a:moveTo>
                  <a:pt x="0" y="0"/>
                </a:moveTo>
                <a:lnTo>
                  <a:pt x="0" y="300"/>
                </a:lnTo>
                <a:lnTo>
                  <a:pt x="469" y="303"/>
                </a:lnTo>
              </a:path>
            </a:pathLst>
          </a:cu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>
            <p:custDataLst>
              <p:tags r:id="rId3"/>
            </p:custDataLst>
          </p:nvPr>
        </p:nvSpPr>
        <p:spPr>
          <a:xfrm flipH="1">
            <a:off x="8627504" y="1880469"/>
            <a:ext cx="1366628" cy="257357"/>
          </a:xfrm>
          <a:custGeom>
            <a:avLst/>
            <a:gdLst>
              <a:gd name="connsiteX0" fmla="*/ 0 w 469"/>
              <a:gd name="connsiteY0" fmla="*/ 0 h 303"/>
              <a:gd name="connsiteX1" fmla="*/ 0 w 469"/>
              <a:gd name="connsiteY1" fmla="*/ 300 h 303"/>
              <a:gd name="connsiteX2" fmla="*/ 469 w 469"/>
              <a:gd name="connsiteY2" fmla="*/ 303 h 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" h="303">
                <a:moveTo>
                  <a:pt x="0" y="0"/>
                </a:moveTo>
                <a:lnTo>
                  <a:pt x="0" y="300"/>
                </a:lnTo>
                <a:lnTo>
                  <a:pt x="469" y="303"/>
                </a:lnTo>
              </a:path>
            </a:pathLst>
          </a:cu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>
            <p:custDataLst>
              <p:tags r:id="rId4"/>
            </p:custDataLst>
          </p:nvPr>
        </p:nvSpPr>
        <p:spPr>
          <a:xfrm>
            <a:off x="2274257" y="2751917"/>
            <a:ext cx="7640884" cy="671847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252095" rtlCol="0" anchor="ctr" anchorCtr="0">
            <a:normAutofit/>
          </a:bodyPr>
          <a:p>
            <a:pPr algn="l"/>
            <a:r>
              <a:rPr lang="zh-CN" altLang="en-US" sz="12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健壮性：算法在输入错误或异常情况下，能够正常运行</a:t>
            </a:r>
            <a:endParaRPr lang="zh-CN" altLang="en-US" sz="12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0" name="任意多边形 29"/>
          <p:cNvSpPr/>
          <p:nvPr>
            <p:custDataLst>
              <p:tags r:id="rId5"/>
            </p:custDataLst>
          </p:nvPr>
        </p:nvSpPr>
        <p:spPr>
          <a:xfrm flipV="1">
            <a:off x="2192718" y="2667830"/>
            <a:ext cx="1366628" cy="257357"/>
          </a:xfrm>
          <a:custGeom>
            <a:avLst/>
            <a:gdLst>
              <a:gd name="connsiteX0" fmla="*/ 0 w 469"/>
              <a:gd name="connsiteY0" fmla="*/ 0 h 303"/>
              <a:gd name="connsiteX1" fmla="*/ 0 w 469"/>
              <a:gd name="connsiteY1" fmla="*/ 300 h 303"/>
              <a:gd name="connsiteX2" fmla="*/ 469 w 469"/>
              <a:gd name="connsiteY2" fmla="*/ 303 h 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" h="303">
                <a:moveTo>
                  <a:pt x="0" y="0"/>
                </a:moveTo>
                <a:lnTo>
                  <a:pt x="0" y="300"/>
                </a:lnTo>
                <a:lnTo>
                  <a:pt x="469" y="303"/>
                </a:lnTo>
              </a:path>
            </a:pathLst>
          </a:cu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6"/>
            </p:custDataLst>
          </p:nvPr>
        </p:nvSpPr>
        <p:spPr>
          <a:xfrm flipH="1">
            <a:off x="8627504" y="3251343"/>
            <a:ext cx="1366628" cy="257357"/>
          </a:xfrm>
          <a:custGeom>
            <a:avLst/>
            <a:gdLst>
              <a:gd name="connsiteX0" fmla="*/ 0 w 469"/>
              <a:gd name="connsiteY0" fmla="*/ 0 h 303"/>
              <a:gd name="connsiteX1" fmla="*/ 0 w 469"/>
              <a:gd name="connsiteY1" fmla="*/ 300 h 303"/>
              <a:gd name="connsiteX2" fmla="*/ 469 w 469"/>
              <a:gd name="connsiteY2" fmla="*/ 303 h 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" h="303">
                <a:moveTo>
                  <a:pt x="0" y="0"/>
                </a:moveTo>
                <a:lnTo>
                  <a:pt x="0" y="300"/>
                </a:lnTo>
                <a:lnTo>
                  <a:pt x="469" y="303"/>
                </a:lnTo>
              </a:path>
            </a:pathLst>
          </a:cu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274257" y="4122791"/>
            <a:ext cx="7640884" cy="671847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252095" rtlCol="0" anchor="ctr" anchorCtr="0">
            <a:normAutofit/>
          </a:bodyPr>
          <a:p>
            <a:pPr algn="l"/>
            <a:r>
              <a:rPr lang="zh-CN" altLang="en-US" sz="12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稳定性与健壮性的关系：稳定性是健壮性的基础，健壮性是稳定性的延伸</a:t>
            </a:r>
            <a:endParaRPr lang="zh-CN" altLang="en-US" sz="12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8" name="任意多边形 7"/>
          <p:cNvSpPr/>
          <p:nvPr>
            <p:custDataLst>
              <p:tags r:id="rId8"/>
            </p:custDataLst>
          </p:nvPr>
        </p:nvSpPr>
        <p:spPr>
          <a:xfrm flipV="1">
            <a:off x="2192718" y="4038704"/>
            <a:ext cx="1366628" cy="257357"/>
          </a:xfrm>
          <a:custGeom>
            <a:avLst/>
            <a:gdLst>
              <a:gd name="connsiteX0" fmla="*/ 0 w 469"/>
              <a:gd name="connsiteY0" fmla="*/ 0 h 303"/>
              <a:gd name="connsiteX1" fmla="*/ 0 w 469"/>
              <a:gd name="connsiteY1" fmla="*/ 300 h 303"/>
              <a:gd name="connsiteX2" fmla="*/ 469 w 469"/>
              <a:gd name="connsiteY2" fmla="*/ 303 h 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" h="303">
                <a:moveTo>
                  <a:pt x="0" y="0"/>
                </a:moveTo>
                <a:lnTo>
                  <a:pt x="0" y="300"/>
                </a:lnTo>
                <a:lnTo>
                  <a:pt x="469" y="303"/>
                </a:lnTo>
              </a:path>
            </a:pathLst>
          </a:cu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9"/>
            </p:custDataLst>
          </p:nvPr>
        </p:nvSpPr>
        <p:spPr>
          <a:xfrm flipH="1">
            <a:off x="8627504" y="4622217"/>
            <a:ext cx="1366628" cy="257357"/>
          </a:xfrm>
          <a:custGeom>
            <a:avLst/>
            <a:gdLst>
              <a:gd name="connsiteX0" fmla="*/ 0 w 469"/>
              <a:gd name="connsiteY0" fmla="*/ 0 h 303"/>
              <a:gd name="connsiteX1" fmla="*/ 0 w 469"/>
              <a:gd name="connsiteY1" fmla="*/ 300 h 303"/>
              <a:gd name="connsiteX2" fmla="*/ 469 w 469"/>
              <a:gd name="connsiteY2" fmla="*/ 303 h 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" h="303">
                <a:moveTo>
                  <a:pt x="0" y="0"/>
                </a:moveTo>
                <a:lnTo>
                  <a:pt x="0" y="300"/>
                </a:lnTo>
                <a:lnTo>
                  <a:pt x="469" y="303"/>
                </a:lnTo>
              </a:path>
            </a:pathLst>
          </a:cu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10"/>
            </p:custDataLst>
          </p:nvPr>
        </p:nvSpPr>
        <p:spPr>
          <a:xfrm>
            <a:off x="2274257" y="5493666"/>
            <a:ext cx="7640884" cy="671847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252095" rtlCol="0" anchor="ctr" anchorCtr="0">
            <a:normAutofit/>
          </a:bodyPr>
          <a:p>
            <a:pPr algn="l"/>
            <a:r>
              <a:rPr lang="zh-CN" altLang="en-US" sz="12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评估稳定性与健壮性的方法：通过测试和实验，观察算法在不同输入和异常情况下的表现</a:t>
            </a:r>
            <a:endParaRPr lang="zh-CN" altLang="en-US" sz="12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3" name="任意多边形 12"/>
          <p:cNvSpPr/>
          <p:nvPr>
            <p:custDataLst>
              <p:tags r:id="rId11"/>
            </p:custDataLst>
          </p:nvPr>
        </p:nvSpPr>
        <p:spPr>
          <a:xfrm flipV="1">
            <a:off x="2192718" y="5409578"/>
            <a:ext cx="1366628" cy="257357"/>
          </a:xfrm>
          <a:custGeom>
            <a:avLst/>
            <a:gdLst>
              <a:gd name="connsiteX0" fmla="*/ 0 w 469"/>
              <a:gd name="connsiteY0" fmla="*/ 0 h 303"/>
              <a:gd name="connsiteX1" fmla="*/ 0 w 469"/>
              <a:gd name="connsiteY1" fmla="*/ 300 h 303"/>
              <a:gd name="connsiteX2" fmla="*/ 469 w 469"/>
              <a:gd name="connsiteY2" fmla="*/ 303 h 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" h="303">
                <a:moveTo>
                  <a:pt x="0" y="0"/>
                </a:moveTo>
                <a:lnTo>
                  <a:pt x="0" y="300"/>
                </a:lnTo>
                <a:lnTo>
                  <a:pt x="469" y="303"/>
                </a:lnTo>
              </a:path>
            </a:pathLst>
          </a:cu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>
            <p:custDataLst>
              <p:tags r:id="rId12"/>
            </p:custDataLst>
          </p:nvPr>
        </p:nvSpPr>
        <p:spPr>
          <a:xfrm flipH="1">
            <a:off x="8627504" y="5993092"/>
            <a:ext cx="1366628" cy="257357"/>
          </a:xfrm>
          <a:custGeom>
            <a:avLst/>
            <a:gdLst>
              <a:gd name="connsiteX0" fmla="*/ 0 w 469"/>
              <a:gd name="connsiteY0" fmla="*/ 0 h 303"/>
              <a:gd name="connsiteX1" fmla="*/ 0 w 469"/>
              <a:gd name="connsiteY1" fmla="*/ 300 h 303"/>
              <a:gd name="connsiteX2" fmla="*/ 469 w 469"/>
              <a:gd name="connsiteY2" fmla="*/ 303 h 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" h="303">
                <a:moveTo>
                  <a:pt x="0" y="0"/>
                </a:moveTo>
                <a:lnTo>
                  <a:pt x="0" y="300"/>
                </a:lnTo>
                <a:lnTo>
                  <a:pt x="469" y="303"/>
                </a:lnTo>
              </a:path>
            </a:pathLst>
          </a:cu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5161915" y="1767840"/>
            <a:ext cx="4009390" cy="1310640"/>
          </a:xfrm>
        </p:spPr>
        <p:txBody>
          <a:bodyPr/>
          <a:lstStyle/>
          <a:p>
            <a:r>
              <a:rPr lang="en-US" altLang="zh-CN" sz="6000"/>
              <a:t>THANKS!</a:t>
            </a:r>
            <a:endParaRPr lang="en-US" altLang="zh-CN" sz="6000"/>
          </a:p>
        </p:txBody>
      </p:sp>
      <p:sp>
        <p:nvSpPr>
          <p:cNvPr id="7" name="文本占位符 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092065" y="4224655"/>
            <a:ext cx="3886200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0" rIns="91440" bIns="0" numCol="1" spcCol="0" rtlCol="0" fromWordArt="0" anchor="ctr" anchorCtr="0" compatLnSpc="1">
            <a:normAutofit/>
          </a:bodyPr>
          <a:lstStyle>
            <a:lvl1pPr marL="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zh-CN" altLang="en-US" sz="1200" b="1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lt1">
                    <a:lumMod val="100000"/>
                  </a:schemeClr>
                </a:solidFill>
                <a:uFillTx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/>
              <a:t>汇报人：孙佳琪</a:t>
            </a:r>
            <a:r>
              <a:rPr lang="en-US" altLang="zh-CN" sz="1600"/>
              <a:t>   </a:t>
            </a:r>
            <a:r>
              <a:rPr sz="1600"/>
              <a:t>指导老师：王素坤</a:t>
            </a:r>
            <a:endParaRPr sz="160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CONTENTS </a:t>
            </a:r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5033645" y="3795395"/>
            <a:ext cx="910590" cy="8401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r"/>
            <a:r>
              <a:rPr lang="en-US" altLang="zh-CN" sz="400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rPr>
              <a:t>02</a:t>
            </a:r>
            <a:endParaRPr lang="en-US" altLang="zh-CN" sz="4000">
              <a:ln>
                <a:noFill/>
              </a:ln>
              <a:solidFill>
                <a:schemeClr val="accent1"/>
              </a:solidFill>
              <a:latin typeface="+mj-ea"/>
              <a:ea typeface="+mj-ea"/>
              <a:cs typeface="MiSans Normal" panose="00000500000000000000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109335" y="3657600"/>
            <a:ext cx="4392295" cy="1115695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/>
          </a:bodyPr>
          <a:lstStyle/>
          <a:p>
            <a:r>
              <a:rPr lang="zh-CN" altLang="en-US" sz="2100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rPr>
              <a:t>算法的描述与</a:t>
            </a:r>
            <a:r>
              <a:rPr lang="zh-CN" altLang="en-US" sz="2100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rPr>
              <a:t>实现</a:t>
            </a:r>
            <a:endParaRPr lang="zh-CN" altLang="en-US" sz="2100" dirty="0">
              <a:solidFill>
                <a:schemeClr val="accent1"/>
              </a:solidFill>
              <a:latin typeface="+mj-ea"/>
              <a:ea typeface="+mj-ea"/>
              <a:cs typeface="MiSans Normal" panose="00000500000000000000" charset="-122"/>
            </a:endParaRPr>
          </a:p>
        </p:txBody>
      </p:sp>
      <p:sp>
        <p:nvSpPr>
          <p:cNvPr id="68" name="文本框 67"/>
          <p:cNvSpPr txBox="1"/>
          <p:nvPr>
            <p:custDataLst>
              <p:tags r:id="rId5"/>
            </p:custDataLst>
          </p:nvPr>
        </p:nvSpPr>
        <p:spPr>
          <a:xfrm>
            <a:off x="5033645" y="1695450"/>
            <a:ext cx="910590" cy="8401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r"/>
            <a:r>
              <a:rPr lang="en-US" altLang="zh-CN" sz="400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rPr>
              <a:t>01</a:t>
            </a:r>
            <a:endParaRPr lang="en-US" altLang="zh-CN" sz="4000">
              <a:ln>
                <a:noFill/>
              </a:ln>
              <a:solidFill>
                <a:schemeClr val="accent1"/>
              </a:solidFill>
              <a:latin typeface="+mj-ea"/>
              <a:ea typeface="+mj-ea"/>
              <a:cs typeface="MiSans Normal" panose="00000500000000000000" charset="-122"/>
            </a:endParaRPr>
          </a:p>
        </p:txBody>
      </p:sp>
      <p:sp>
        <p:nvSpPr>
          <p:cNvPr id="69" name="文本框 68"/>
          <p:cNvSpPr txBox="1"/>
          <p:nvPr>
            <p:custDataLst>
              <p:tags r:id="rId6"/>
            </p:custDataLst>
          </p:nvPr>
        </p:nvSpPr>
        <p:spPr>
          <a:xfrm>
            <a:off x="6109335" y="1557655"/>
            <a:ext cx="4392295" cy="1115695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/>
          </a:bodyPr>
          <a:lstStyle/>
          <a:p>
            <a:r>
              <a:rPr lang="zh-CN" altLang="en-US" sz="2100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rPr>
              <a:t>算法的概念</a:t>
            </a:r>
            <a:r>
              <a:rPr lang="zh-CN" altLang="en-US" sz="2100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rPr>
              <a:t>与特征</a:t>
            </a:r>
            <a:endParaRPr lang="zh-CN" altLang="en-US" sz="2100" dirty="0">
              <a:solidFill>
                <a:schemeClr val="accent1"/>
              </a:solidFill>
              <a:latin typeface="+mj-ea"/>
              <a:ea typeface="+mj-ea"/>
              <a:cs typeface="MiSans Normal" panose="00000500000000000000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算法的概念</a:t>
            </a:r>
            <a:r>
              <a:rPr lang="zh-CN" altLang="en-US"/>
              <a:t>与特征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标题 15"/>
          <p:cNvSpPr/>
          <p:nvPr>
            <p:ph type="title" idx="1"/>
          </p:nvPr>
        </p:nvSpPr>
        <p:spPr>
          <a:xfrm>
            <a:off x="796925" y="436880"/>
            <a:ext cx="2182495" cy="574040"/>
          </a:xfrm>
        </p:spPr>
        <p:txBody>
          <a:bodyPr/>
          <a:p>
            <a:pPr algn="l"/>
            <a:r>
              <a:rPr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问题导入</a:t>
            </a:r>
            <a:r>
              <a:rPr>
                <a:sym typeface="+mn-ea"/>
              </a:rPr>
              <a:t>：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"/>
            </p:custDataLst>
          </p:nvPr>
        </p:nvSpPr>
        <p:spPr>
          <a:xfrm>
            <a:off x="796704" y="1359554"/>
            <a:ext cx="110633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kern="100" dirty="0">
                <a:solidFill>
                  <a:schemeClr val="accent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※</a:t>
            </a:r>
            <a:r>
              <a:rPr lang="en-US" altLang="zh-CN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故事一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：有一个农夫带着一只狼，一只羊和一些蔬菜（在无人看管的情况下，狼要吃羊，羊要吃蔬菜）过河，河边只有一条船，并且船的容量有限（一次只能装的下农夫和他的一样东西）。</a:t>
            </a:r>
            <a:endParaRPr lang="en-US" altLang="zh-CN" sz="20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0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思考任务：怎样才能保证三样东西平安过河？</a:t>
            </a:r>
            <a:endParaRPr lang="en-US" altLang="zh-CN" sz="20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0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000" dirty="0"/>
          </a:p>
          <a:p>
            <a:endParaRPr lang="zh-CN" altLang="en-US" sz="2000" dirty="0"/>
          </a:p>
        </p:txBody>
      </p: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796704" y="4028189"/>
            <a:ext cx="717423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kern="100" dirty="0">
                <a:solidFill>
                  <a:schemeClr val="accent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※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故事二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：有一天，猎户捕到了一头大象，想将它装入冰箱。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思考任务：怎样将大象装入冰箱？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 idx="1"/>
          </p:nvPr>
        </p:nvSpPr>
        <p:spPr/>
        <p:txBody>
          <a:bodyPr/>
          <a:p>
            <a:pPr algn="l"/>
            <a:r>
              <a:rPr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师生交流、认识（自然语言描述算法）：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2000816" y="1232108"/>
            <a:ext cx="9742134" cy="125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思路整理</a:t>
            </a:r>
            <a:r>
              <a:rPr lang="zh-CN" altLang="en-US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1800" kern="100" dirty="0">
                <a:solidFill>
                  <a:schemeClr val="tx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800" kern="100" dirty="0">
                <a:solidFill>
                  <a:schemeClr val="tx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羊是一样很“特别”的东西（它会吃掉落单的蔬菜，落单时也会被狼吃掉），所以羊不能和任何一样其他的东西同时存在。</a:t>
            </a:r>
            <a:endParaRPr lang="zh-CN" altLang="en-US" sz="1800" kern="100" dirty="0">
              <a:solidFill>
                <a:schemeClr val="tx2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1788863" y="2656776"/>
            <a:ext cx="273537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方法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endParaRPr lang="en-US" altLang="zh-CN" dirty="0"/>
          </a:p>
          <a:p>
            <a:pPr algn="ctr"/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农夫先带着羊过河 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2: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农夫单独回来（羊单独存在）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3: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农夫带着狼过河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4: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返回时再将羊带回（羊单独存在）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5: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农夫留下羊，带走蔬菜（羊单独存在）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6: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农夫单独回来 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7: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农夫带着羊过河。</a:t>
            </a:r>
            <a:endParaRPr lang="zh-CN" altLang="en-US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7527538" y="2636643"/>
            <a:ext cx="27128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方法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1: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农夫先带着羊过河</a:t>
            </a:r>
            <a:endParaRPr lang="en-US" altLang="zh-CN" sz="1800" kern="100" dirty="0">
              <a:solidFill>
                <a:srgbClr val="C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2: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农夫单独回来（羊单独存在）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3: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农夫带着蔬菜过河 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4: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返回时再将羊带回（羊单独存在）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5: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农夫留下羊，带走狼（羊单独存在）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6: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农夫单独回来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7: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农夫带着羊过河。</a:t>
            </a:r>
            <a:endParaRPr lang="zh-CN" altLang="en-US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15" name="箭头: 右 5"/>
          <p:cNvSpPr/>
          <p:nvPr>
            <p:custDataLst>
              <p:tags r:id="rId4"/>
            </p:custDataLst>
          </p:nvPr>
        </p:nvSpPr>
        <p:spPr>
          <a:xfrm>
            <a:off x="0" y="1232108"/>
            <a:ext cx="1994935" cy="838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故事一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 idx="1"/>
          </p:nvPr>
        </p:nvSpPr>
        <p:spPr>
          <a:xfrm>
            <a:off x="608330" y="436880"/>
            <a:ext cx="8162290" cy="574040"/>
          </a:xfrm>
        </p:spPr>
        <p:txBody>
          <a:bodyPr/>
          <a:p>
            <a:pPr algn="l"/>
            <a:r>
              <a:rPr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师生交流、认识（自然语言描述算法）：</a:t>
            </a:r>
            <a:endParaRPr lang="zh-CN" altLang="en-US"/>
          </a:p>
        </p:txBody>
      </p:sp>
      <p:sp>
        <p:nvSpPr>
          <p:cNvPr id="11" name="箭头: 右 10"/>
          <p:cNvSpPr/>
          <p:nvPr>
            <p:custDataLst>
              <p:tags r:id="rId1"/>
            </p:custDataLst>
          </p:nvPr>
        </p:nvSpPr>
        <p:spPr>
          <a:xfrm>
            <a:off x="0" y="1232108"/>
            <a:ext cx="1994935" cy="838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故事二</a:t>
            </a:r>
            <a:endParaRPr lang="zh-CN" altLang="en-US" dirty="0"/>
          </a:p>
        </p:txBody>
      </p:sp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1994935" y="1468376"/>
            <a:ext cx="772260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：打开冰箱门 </a:t>
            </a:r>
            <a:r>
              <a:rPr lang="en-US" altLang="zh-CN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-&gt;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将大象放进去 </a:t>
            </a:r>
            <a:r>
              <a:rPr lang="en-US" altLang="zh-CN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-&gt;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把冰箱门关上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01736" y="4194487"/>
            <a:ext cx="79097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00" dirty="0"/>
              <a:t>对比两个故事，思考：什么是算法？算法具有哪些特征？</a:t>
            </a:r>
            <a:endParaRPr lang="en-US" altLang="zh-CN" sz="2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1102485" y="1291243"/>
            <a:ext cx="9859645" cy="23876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kern="100" dirty="0">
                <a:solidFill>
                  <a:schemeClr val="tx1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概念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广义上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讲，算法是解决一个特定问题而采取的</a:t>
            </a:r>
            <a:r>
              <a:rPr lang="zh-CN" altLang="en-US" u="sng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确定的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u="sng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有限的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步骤。它描述出某类问题求</a:t>
            </a:r>
            <a:endParaRPr lang="zh-CN" altLang="en-US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40000"/>
              </a:lnSpc>
            </a:pP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解的方法和过程，在整个问题解决过程中起着重要的作用。</a:t>
            </a:r>
            <a:endParaRPr lang="zh-CN" altLang="en-US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40000"/>
              </a:lnSpc>
            </a:pP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40000"/>
              </a:lnSpc>
            </a:pP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计算机领域内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，算法指的是用计算机解决问题的步骤。是为了解决问题而让计算机执行的</a:t>
            </a:r>
            <a:endParaRPr lang="zh-CN" altLang="en-US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u="sng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有序的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zh-CN" altLang="en-US" u="sng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无歧义的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en-US" u="sng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有限步骤的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集合。</a:t>
            </a:r>
            <a:endParaRPr lang="zh-CN" altLang="en-US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3037508" y="4257329"/>
            <a:ext cx="552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特征：有输入、有输出、有穷性、可行性、确定性</a:t>
            </a:r>
            <a:endParaRPr lang="zh-CN" altLang="en-US" dirty="0"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709162" y="422836"/>
            <a:ext cx="6097508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0" lang="zh-CN" altLang="en-US" sz="3200" b="1" i="0" u="none" strike="noStrike" kern="1200" cap="none" spc="0" normalizeH="0" baseline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 Normal" panose="00000500000000000000" charset="-122"/>
              </a:rPr>
              <a:t>算法的概念与特征：</a:t>
            </a:r>
            <a:endParaRPr kumimoji="0" lang="zh-CN" altLang="en-US" sz="3200" b="1" i="0" u="none" strike="noStrike" kern="1200" cap="none" spc="0" normalizeH="0" baseline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MiSans Normal" panose="00000500000000000000" charset="-122"/>
            </a:endParaRPr>
          </a:p>
        </p:txBody>
      </p:sp>
      <p:cxnSp>
        <p:nvCxnSpPr>
          <p:cNvPr id="18" name="直接箭头连接符 17"/>
          <p:cNvCxnSpPr/>
          <p:nvPr>
            <p:custDataLst>
              <p:tags r:id="rId4"/>
            </p:custDataLst>
          </p:nvPr>
        </p:nvCxnSpPr>
        <p:spPr>
          <a:xfrm>
            <a:off x="5802319" y="3211214"/>
            <a:ext cx="0" cy="941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5"/>
            </p:custDataLst>
          </p:nvPr>
        </p:nvSpPr>
        <p:spPr>
          <a:xfrm>
            <a:off x="819325" y="4832935"/>
            <a:ext cx="10553349" cy="16839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marL="342900" indent="-342900">
              <a:lnSpc>
                <a:spcPct val="130000"/>
              </a:lnSpc>
              <a:buAutoNum type="arabicPeriod"/>
            </a:pPr>
            <a:r>
              <a:rPr lang="zh-CN" altLang="en-US" sz="1800" dirty="0">
                <a:solidFill>
                  <a:srgbClr val="231F20"/>
                </a:solidFill>
                <a:effectLst/>
                <a:latin typeface="方正书宋简体"/>
              </a:rPr>
              <a:t>有穷性：算法的有穷性是指算法必须能在执行有限个步骤之后终止，也就是算法步骤不能是无限的。</a:t>
            </a:r>
            <a:endParaRPr lang="en-US" altLang="zh-CN" sz="1800" dirty="0">
              <a:solidFill>
                <a:srgbClr val="231F20"/>
              </a:solidFill>
              <a:effectLst/>
              <a:latin typeface="方正书宋简体"/>
            </a:endParaRPr>
          </a:p>
          <a:p>
            <a:pPr marL="342900" indent="-342900">
              <a:lnSpc>
                <a:spcPct val="130000"/>
              </a:lnSpc>
              <a:buAutoNum type="arabicPeriod" startAt="2"/>
            </a:pPr>
            <a:r>
              <a:rPr lang="zh-CN" altLang="en-US" sz="1800" dirty="0">
                <a:solidFill>
                  <a:srgbClr val="231F20"/>
                </a:solidFill>
                <a:effectLst/>
                <a:latin typeface="方正书宋简体"/>
              </a:rPr>
              <a:t>可行性：算法中的每一步操作都是可以执行的，或者都可以分解成计算机可执行的基本操作。</a:t>
            </a:r>
            <a:endParaRPr lang="en-US" altLang="zh-CN" sz="1800" dirty="0">
              <a:solidFill>
                <a:srgbClr val="231F20"/>
              </a:solidFill>
              <a:effectLst/>
              <a:latin typeface="方正书宋简体"/>
            </a:endParaRPr>
          </a:p>
          <a:p>
            <a:pPr marL="342900" indent="-342900">
              <a:lnSpc>
                <a:spcPct val="130000"/>
              </a:lnSpc>
              <a:buAutoNum type="arabicPeriod" startAt="2"/>
            </a:pPr>
            <a:r>
              <a:rPr lang="zh-CN" altLang="en-US" dirty="0">
                <a:solidFill>
                  <a:srgbClr val="231F20"/>
                </a:solidFill>
                <a:latin typeface="方正书宋简体"/>
              </a:rPr>
              <a:t>确定性：</a:t>
            </a:r>
            <a:r>
              <a:rPr lang="zh-CN" altLang="en-US" sz="1800" dirty="0">
                <a:solidFill>
                  <a:srgbClr val="231F20"/>
                </a:solidFill>
                <a:effectLst/>
                <a:latin typeface="方正书宋简体"/>
              </a:rPr>
              <a:t>算法的每个步骤都具有确定的含义，没有歧义。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9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算法的</a:t>
            </a:r>
            <a:r>
              <a:rPr lang="zh-CN" altLang="en-US"/>
              <a:t>描述与实现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zh-CN" altLang="en-US"/>
              <a:t>自然语言描述</a:t>
            </a:r>
            <a:endParaRPr lang="zh-CN" altLang="en-US"/>
          </a:p>
        </p:txBody>
      </p:sp>
      <p:sp>
        <p:nvSpPr>
          <p:cNvPr id="31" name="五边形 30"/>
          <p:cNvSpPr/>
          <p:nvPr>
            <p:custDataLst>
              <p:tags r:id="rId1"/>
            </p:custDataLst>
          </p:nvPr>
        </p:nvSpPr>
        <p:spPr>
          <a:xfrm>
            <a:off x="608400" y="3196485"/>
            <a:ext cx="2907318" cy="1181787"/>
          </a:xfrm>
          <a:prstGeom prst="homePlate">
            <a:avLst/>
          </a:prstGeom>
          <a:ln>
            <a:noFill/>
          </a:ln>
          <a:effectLst>
            <a:outerShdw blurRad="50800" dist="38100" algn="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r>
              <a:rPr lang="zh-CN" altLang="en-US" sz="2000" b="1">
                <a:latin typeface="+mj-ea"/>
                <a:ea typeface="+mj-ea"/>
                <a:sym typeface="+mn-ea"/>
              </a:rPr>
              <a:t>添加标题</a:t>
            </a:r>
            <a:endParaRPr lang="zh-CN" altLang="en-US" sz="2000" b="1">
              <a:latin typeface="+mj-ea"/>
              <a:ea typeface="+mj-ea"/>
              <a:sym typeface="+mn-ea"/>
            </a:endParaRPr>
          </a:p>
        </p:txBody>
      </p:sp>
      <p:sp>
        <p:nvSpPr>
          <p:cNvPr id="37" name="燕尾形 36"/>
          <p:cNvSpPr/>
          <p:nvPr>
            <p:custDataLst>
              <p:tags r:id="rId2"/>
            </p:custDataLst>
          </p:nvPr>
        </p:nvSpPr>
        <p:spPr>
          <a:xfrm>
            <a:off x="3220492" y="3196485"/>
            <a:ext cx="2907318" cy="1181787"/>
          </a:xfrm>
          <a:prstGeom prst="chevron">
            <a:avLst/>
          </a:prstGeom>
          <a:solidFill>
            <a:schemeClr val="accent2"/>
          </a:solidFill>
          <a:ln>
            <a:noFill/>
          </a:ln>
          <a:effectLst>
            <a:outerShdw blurRad="50800" dist="38100" algn="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5900" rIns="0" rtlCol="0" anchor="ctr">
            <a:normAutofit/>
          </a:bodyPr>
          <a:p>
            <a:pPr algn="ctr"/>
            <a:r>
              <a:rPr lang="zh-CN" altLang="en-US" sz="2000" b="1">
                <a:latin typeface="+mj-ea"/>
                <a:ea typeface="+mj-ea"/>
                <a:sym typeface="+mn-ea"/>
              </a:rPr>
              <a:t>添加标题</a:t>
            </a:r>
            <a:endParaRPr lang="zh-CN" altLang="en-US" sz="2000" b="1">
              <a:latin typeface="+mj-ea"/>
              <a:ea typeface="+mj-ea"/>
              <a:sym typeface="+mn-ea"/>
            </a:endParaRPr>
          </a:p>
        </p:txBody>
      </p:sp>
      <p:sp>
        <p:nvSpPr>
          <p:cNvPr id="38" name="燕尾形 37"/>
          <p:cNvSpPr/>
          <p:nvPr>
            <p:custDataLst>
              <p:tags r:id="rId3"/>
            </p:custDataLst>
          </p:nvPr>
        </p:nvSpPr>
        <p:spPr>
          <a:xfrm>
            <a:off x="8444676" y="3196485"/>
            <a:ext cx="2907318" cy="1181787"/>
          </a:xfrm>
          <a:prstGeom prst="chevron">
            <a:avLst/>
          </a:prstGeom>
          <a:solidFill>
            <a:schemeClr val="accent4"/>
          </a:solidFill>
          <a:ln>
            <a:noFill/>
          </a:ln>
          <a:effectLst>
            <a:outerShdw blurRad="50800" dist="38100" algn="l" rotWithShape="0">
              <a:schemeClr val="accent3">
                <a:lumMod val="60000"/>
                <a:lumOff val="4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5900" rIns="0" rtlCol="0" anchor="ctr">
            <a:normAutofit/>
          </a:bodyPr>
          <a:p>
            <a:pPr algn="ctr"/>
            <a:r>
              <a:rPr lang="zh-CN" altLang="en-US" sz="2000" b="1">
                <a:latin typeface="+mj-ea"/>
                <a:ea typeface="+mj-ea"/>
                <a:sym typeface="+mn-ea"/>
              </a:rPr>
              <a:t>添加标题</a:t>
            </a:r>
            <a:endParaRPr lang="zh-CN" altLang="en-US" sz="2000" b="1">
              <a:latin typeface="+mj-ea"/>
              <a:ea typeface="+mj-ea"/>
              <a:sym typeface="+mn-ea"/>
            </a:endParaRPr>
          </a:p>
        </p:txBody>
      </p:sp>
      <p:sp>
        <p:nvSpPr>
          <p:cNvPr id="39" name="燕尾形 38"/>
          <p:cNvSpPr/>
          <p:nvPr>
            <p:custDataLst>
              <p:tags r:id="rId4"/>
            </p:custDataLst>
          </p:nvPr>
        </p:nvSpPr>
        <p:spPr>
          <a:xfrm>
            <a:off x="5832584" y="3196485"/>
            <a:ext cx="2907318" cy="1181787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>
            <a:outerShdw blurRad="50800" dist="38100" algn="l" rotWithShape="0">
              <a:schemeClr val="accent3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5900" rIns="0" rtlCol="0" anchor="ctr">
            <a:normAutofit/>
          </a:bodyPr>
          <a:p>
            <a:pPr algn="ctr"/>
            <a:r>
              <a:rPr lang="zh-CN" altLang="en-US" sz="2000" b="1">
                <a:latin typeface="+mj-ea"/>
                <a:ea typeface="+mj-ea"/>
                <a:sym typeface="+mn-ea"/>
              </a:rPr>
              <a:t>添加标题</a:t>
            </a:r>
            <a:endParaRPr lang="zh-CN" altLang="en-US" sz="2000" b="1">
              <a:latin typeface="+mj-ea"/>
              <a:ea typeface="+mj-ea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3159684" y="4630315"/>
            <a:ext cx="3135568" cy="1373904"/>
          </a:xfrm>
          <a:prstGeom prst="rect">
            <a:avLst/>
          </a:prstGeom>
          <a:noFill/>
        </p:spPr>
        <p:txBody>
          <a:bodyPr wrap="square" lIns="0" rtlCol="0">
            <a:normAutofit/>
            <a:scene3d>
              <a:camera prst="orthographicFront"/>
              <a:lightRig rig="threePt" dir="t"/>
            </a:scene3d>
          </a:bodyPr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400" spc="15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自然语言描述通常使用简洁明了的语句来描述算法的步骤和过程。</a:t>
            </a:r>
            <a:endParaRPr lang="zh-CN" altLang="en-US" sz="1400" spc="150">
              <a:solidFill>
                <a:schemeClr val="tx1"/>
              </a:solidFill>
              <a:effectLst/>
              <a:uFillTx/>
              <a:latin typeface="+mn-ea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608400" y="1543217"/>
            <a:ext cx="3135568" cy="1414443"/>
          </a:xfrm>
          <a:prstGeom prst="rect">
            <a:avLst/>
          </a:prstGeom>
          <a:noFill/>
        </p:spPr>
        <p:txBody>
          <a:bodyPr wrap="square" lIns="0" rtlCol="0">
            <a:normAutofit/>
            <a:scene3d>
              <a:camera prst="orthographicFront"/>
              <a:lightRig rig="threePt" dir="t"/>
            </a:scene3d>
          </a:bodyPr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400" spc="150" dirty="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自然语言描述是一种使用人类语言来描述算法的方法。</a:t>
            </a:r>
            <a:endParaRPr lang="zh-CN" altLang="en-US" sz="1400" spc="150" dirty="0">
              <a:solidFill>
                <a:schemeClr val="tx1"/>
              </a:solidFill>
              <a:effectLst/>
              <a:uFillTx/>
              <a:latin typeface="+mn-ea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830821" y="1543217"/>
            <a:ext cx="3135568" cy="1414443"/>
          </a:xfrm>
          <a:prstGeom prst="rect">
            <a:avLst/>
          </a:prstGeom>
          <a:noFill/>
        </p:spPr>
        <p:txBody>
          <a:bodyPr wrap="square" lIns="0" rtlCol="0">
            <a:normAutofit/>
            <a:scene3d>
              <a:camera prst="orthographicFront"/>
              <a:lightRig rig="threePt" dir="t"/>
            </a:scene3d>
          </a:bodyPr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400" spc="15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自然语言描述易于理解和沟通，但可能不够精确和严谨。</a:t>
            </a:r>
            <a:endParaRPr lang="zh-CN" altLang="en-US" sz="1400" spc="150">
              <a:solidFill>
                <a:schemeClr val="tx1"/>
              </a:solidFill>
              <a:effectLst/>
              <a:uFillTx/>
              <a:latin typeface="+mn-ea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8442032" y="4630315"/>
            <a:ext cx="3135568" cy="1373904"/>
          </a:xfrm>
          <a:prstGeom prst="rect">
            <a:avLst/>
          </a:prstGeom>
          <a:noFill/>
        </p:spPr>
        <p:txBody>
          <a:bodyPr wrap="square" lIns="0" rtlCol="0">
            <a:normAutofit/>
            <a:scene3d>
              <a:camera prst="orthographicFront"/>
              <a:lightRig rig="threePt" dir="t"/>
            </a:scene3d>
          </a:bodyPr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400" spc="15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自然语言描述通常用于算法设计的初期阶段，以便于与团队成员进行沟通和讨论。</a:t>
            </a:r>
            <a:endParaRPr lang="zh-CN" altLang="en-US" sz="1400" spc="150">
              <a:solidFill>
                <a:schemeClr val="tx1"/>
              </a:solidFill>
              <a:effectLst/>
              <a:uFillTx/>
              <a:latin typeface="+mn-ea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1.0"/>
  <p:tag name="KSO_WM_BEAUTIFY_FLAG" val="#wm#"/>
  <p:tag name="KSO_WM_UNIT_CONTENT_GROUP_TYPE" val="titlestyle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1"/>
  <p:tag name="KSO_WM_UNIT_LAYERLEVEL" val="1"/>
  <p:tag name="KSO_WM_TAG_VERSION" val="1.0"/>
  <p:tag name="KSO_WM_UNIT_TYPE" val="i"/>
  <p:tag name="KSO_WM_UNIT_INDEX" val="1"/>
</p:tagLst>
</file>

<file path=ppt/tags/tag10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1.0"/>
  <p:tag name="KSO_WM_BEAUTIFY_FLAG" val="#wm#"/>
  <p:tag name="KSO_WM_UNIT_CONTENT_GROUP_TYPE" val="titlestyle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UNIT_TYPE" val="i"/>
  <p:tag name="KSO_WM_UNIT_INDEX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UNIT_TYPE" val="i"/>
  <p:tag name="KSO_WM_UNIT_INDEX" val="1"/>
</p:tagLst>
</file>

<file path=ppt/tags/tag11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1.0"/>
  <p:tag name="KSO_WM_UNIT_TYPE" val="i"/>
  <p:tag name="KSO_WM_UNIT_INDEX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内容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CONTENT_GROUP_TYPE" val="titlestyle"/>
</p:tagLst>
</file>

<file path=ppt/tags/tag12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1.0"/>
  <p:tag name="KSO_WM_BEAUTIFY_FLAG" val="#wm#"/>
  <p:tag name="KSO_WM_UNIT_CONTENT_GROUP_TYPE" val="titlestyle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耐心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1.0"/>
  <p:tag name="KSO_WM_BEAUTIFY_FLAG" val="#wm#"/>
  <p:tag name="KSO_WM_UNIT_CONTENT_GROUP_TYPE" val="contentchip"/>
</p:tagLst>
</file>

<file path=ppt/tags/tag127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6"/>
  <p:tag name="KSO_WM_UNIT_LINE_FILL_TYPE" val="2"/>
  <p:tag name="KSO_WM_UNIT_CONTENT_GROUP_TYPE" val="contentchip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1.0"/>
  <p:tag name="KSO_WM_UNIT_TYPE" val="i"/>
  <p:tag name="KSO_WM_UNIT_INDEX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33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33"/>
</p:tagLst>
</file>

<file path=ppt/tags/tag13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233"/>
  <p:tag name="KSO_WM_SPECIAL_SOURCE" val="bdnull"/>
  <p:tag name="KSO_WM_TEMPLATE_THUMBS_INDEX" val="1、11"/>
</p:tagLst>
</file>

<file path=ppt/tags/tag1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3_1*a*1"/>
  <p:tag name="KSO_WM_TEMPLATE_CATEGORY" val="custom"/>
  <p:tag name="KSO_WM_TEMPLATE_INDEX" val="20230233"/>
  <p:tag name="KSO_WM_UNIT_LAYERLEVEL" val="1"/>
  <p:tag name="KSO_WM_TAG_VERSION" val="1.0"/>
  <p:tag name="KSO_WM_BEAUTIFY_FLAG" val="#wm#"/>
  <p:tag name="KSO_WM_UNIT_PRESET_TEXT" val="单击添加文档标题"/>
</p:tagLst>
</file>

<file path=ppt/tags/tag139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33_1*f*1"/>
  <p:tag name="KSO_WM_TEMPLATE_CATEGORY" val="custom"/>
  <p:tag name="KSO_WM_TEMPLATE_INDEX" val="2023023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6"/>
  <p:tag name="KSO_WM_UNIT_LINE_FILL_TYPE" val="2"/>
  <p:tag name="KSO_WM_UNIT_CONTENT_GROUP_TYPE" val="contentchip"/>
  <p:tag name="KSO_WM_UNIT_PRESET_TEXT" val="汇报人：WPS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ID" val="custom20230233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3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11"/>
  <p:tag name="KSO_WM_SLIDE_CONTENT_AREA" val="{&quot;left&quot;:&quot;32.85&quot;,&quot;top&quot;:&quot;118.65&quot;,&quot;width&quot;:&quot;559.25&quot;,&quot;height&quot;:&quot;270.8&quot;}"/>
</p:tagLst>
</file>

<file path=ppt/tags/tag1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3_3*b*1"/>
  <p:tag name="KSO_WM_TEMPLATE_CATEGORY" val="custom"/>
  <p:tag name="KSO_WM_TEMPLATE_INDEX" val="20230233"/>
  <p:tag name="KSO_WM_UNIT_LAYERLEVEL" val="1"/>
  <p:tag name="KSO_WM_TAG_VERSION" val="1.0"/>
  <p:tag name="KSO_WM_BEAUTIFY_FLAG" val="#wm#"/>
  <p:tag name="KSO_WM_DIAGRAM_GROUP_CODE" val="l1-1"/>
  <p:tag name="KSO_WM_UNIT_PRESET_TEXT" val="CONTENTS "/>
  <p:tag name="KSO_WM_UNIT_TEXT_FILL_FORE_SCHEMECOLOR_INDEX" val="5"/>
  <p:tag name="KSO_WM_UNIT_TEXT_FILL_TYPE" val="1"/>
  <p:tag name="KSO_WM_UNIT_USESOURCEFORMAT_APPLY" val="0"/>
</p:tagLst>
</file>

<file path=ppt/tags/tag142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3_3*a*1"/>
  <p:tag name="KSO_WM_TEMPLATE_CATEGORY" val="custom"/>
  <p:tag name="KSO_WM_TEMPLATE_INDEX" val="20230233"/>
  <p:tag name="KSO_WM_UNIT_LAYERLEVEL" val="1"/>
  <p:tag name="KSO_WM_TAG_VERSION" val="1.0"/>
  <p:tag name="KSO_WM_BEAUTIFY_FLAG" val="#wm#"/>
  <p:tag name="KSO_WM_DIAGRAM_GROUP_CODE" val="l1-1"/>
  <p:tag name="KSO_WM_UNIT_PRESET_TEXT" val="目录"/>
  <p:tag name="KSO_WM_UNIT_TEXT_FILL_FORE_SCHEMECOLOR_INDEX" val="5"/>
  <p:tag name="KSO_WM_UNIT_TEXT_FILL_TYPE" val="1"/>
  <p:tag name="KSO_WM_UNIT_USESOURCEFORMAT_APPLY" val="0"/>
</p:tagLst>
</file>

<file path=ppt/tags/tag1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0233_3*l_h_i*1_2_1"/>
  <p:tag name="KSO_WM_TEMPLATE_CATEGORY" val="custom"/>
  <p:tag name="KSO_WM_TEMPLATE_INDEX" val="20230233"/>
  <p:tag name="KSO_WM_UNIT_LAYERLEVEL" val="1_1_1"/>
  <p:tag name="KSO_WM_TAG_VERSION" val="1.0"/>
  <p:tag name="KSO_WM_DIAGRAM_VERSION" val="3"/>
  <p:tag name="KSO_WM_DIAGRAM_MAX_ITEMCNT" val="8"/>
  <p:tag name="KSO_WM_DIAGRAM_MIN_ITEMCNT" val="2"/>
  <p:tag name="KSO_WM_DIAGRAM_VIRTUALLY_FRAME" val="{&quot;height&quot;:425.7,&quot;width&quot;:600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44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NDEX" val="1_2_1"/>
  <p:tag name="KSO_WM_TEMPLATE_CATEGORY" val="custom"/>
  <p:tag name="KSO_WM_TEMPLATE_INDEX" val="20230233"/>
  <p:tag name="KSO_WM_UNIT_LAYERLEVEL" val="1_1_1"/>
  <p:tag name="KSO_WM_TAG_VERSION" val="1.0"/>
  <p:tag name="KSO_WM_UNIT_TYPE" val="l_h_a"/>
  <p:tag name="KSO_WM_UNIT_ID" val="custom20230233_3*l_h_a*1_2_1"/>
  <p:tag name="KSO_WM_DIAGRAM_VERSION" val="3"/>
  <p:tag name="KSO_WM_UNIT_PRESET_TEXT" val="添加目录标题"/>
  <p:tag name="KSO_WM_DIAGRAM_MAX_ITEMCNT" val="8"/>
  <p:tag name="KSO_WM_DIAGRAM_MIN_ITEMCNT" val="2"/>
  <p:tag name="KSO_WM_DIAGRAM_VIRTUALLY_FRAME" val="{&quot;height&quot;:425.7,&quot;width&quot;:600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0233_3*l_h_i*1_1_1"/>
  <p:tag name="KSO_WM_TEMPLATE_CATEGORY" val="custom"/>
  <p:tag name="KSO_WM_TEMPLATE_INDEX" val="20230233"/>
  <p:tag name="KSO_WM_UNIT_LAYERLEVEL" val="1_1_1"/>
  <p:tag name="KSO_WM_TAG_VERSION" val="1.0"/>
  <p:tag name="KSO_WM_DIAGRAM_VERSION" val="3"/>
  <p:tag name="KSO_WM_DIAGRAM_MAX_ITEMCNT" val="8"/>
  <p:tag name="KSO_WM_DIAGRAM_MIN_ITEMCNT" val="2"/>
  <p:tag name="KSO_WM_DIAGRAM_VIRTUALLY_FRAME" val="{&quot;height&quot;:425.7,&quot;width&quot;:600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46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NDEX" val="1_1_1"/>
  <p:tag name="KSO_WM_TEMPLATE_CATEGORY" val="custom"/>
  <p:tag name="KSO_WM_TEMPLATE_INDEX" val="20230233"/>
  <p:tag name="KSO_WM_UNIT_LAYERLEVEL" val="1_1_1"/>
  <p:tag name="KSO_WM_TAG_VERSION" val="1.0"/>
  <p:tag name="KSO_WM_UNIT_TYPE" val="l_h_a"/>
  <p:tag name="KSO_WM_UNIT_ID" val="custom20230233_3*l_h_a*1_1_1"/>
  <p:tag name="KSO_WM_DIAGRAM_VERSION" val="3"/>
  <p:tag name="KSO_WM_UNIT_PRESET_TEXT" val="添加目录标题"/>
  <p:tag name="KSO_WM_DIAGRAM_MAX_ITEMCNT" val="8"/>
  <p:tag name="KSO_WM_DIAGRAM_MIN_ITEMCNT" val="2"/>
  <p:tag name="KSO_WM_DIAGRAM_VIRTUALLY_FRAME" val="{&quot;height&quot;:425.7,&quot;width&quot;:600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47.xml><?xml version="1.0" encoding="utf-8"?>
<p:tagLst xmlns:p="http://schemas.openxmlformats.org/presentationml/2006/main">
  <p:tag name="KSO_WM_SLIDE_ID" val="custom20230233_3"/>
  <p:tag name="KSO_WM_TEMPLATE_SUBCATEGORY" val="19"/>
  <p:tag name="KSO_WM_TEMPLATE_MASTER_TYPE" val="0"/>
  <p:tag name="KSO_WM_TEMPLATE_COLOR_TYPE" val="1"/>
  <p:tag name="KSO_WM_SLIDE_TYPE" val="contents"/>
  <p:tag name="KSO_WM_SLIDE_SUBTYPE" val="diag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30233"/>
  <p:tag name="KSO_WM_SLIDE_LAYOUT" val="a_b_l"/>
  <p:tag name="KSO_WM_SLIDE_LAYOUT_CNT" val="1_1_1"/>
  <p:tag name="KSO_WM_TEMPLATE_THUMBS_INDEX" val="1、4、7、12、13、14、15、16、17、18、20、24、25、28、33、36、40、43、44"/>
  <p:tag name="KSO_WM_SPECIAL_SOURCE" val="bdnull"/>
  <p:tag name="KSO_WM_DIAGRAM_GROUP_CODE" val="l1-1"/>
  <p:tag name="KSO_WM_SLIDE_DIAGTYPE" val="l"/>
</p:tagLst>
</file>

<file path=ppt/tags/tag148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3_9*e*1"/>
  <p:tag name="KSO_WM_TEMPLATE_CATEGORY" val="custom"/>
  <p:tag name="KSO_WM_TEMPLATE_INDEX" val="20230233"/>
  <p:tag name="KSO_WM_UNIT_LAYERLEVEL" val="1"/>
  <p:tag name="KSO_WM_TAG_VERSION" val="1.0"/>
  <p:tag name="KSO_WM_BEAUTIFY_FLAG" val="#wm#"/>
  <p:tag name="KSO_WM_UNIT_CONTENT_GROUP_TYPE" val="contentchip"/>
  <p:tag name="KSO_WM_UNIT_PRESET_TEXT" val="01"/>
</p:tagLst>
</file>

<file path=ppt/tags/tag1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3_9*a*1"/>
  <p:tag name="KSO_WM_TEMPLATE_CATEGORY" val="custom"/>
  <p:tag name="KSO_WM_TEMPLATE_INDEX" val="20230233"/>
  <p:tag name="KSO_WM_UNIT_LAYERLEVEL" val="1"/>
  <p:tag name="KSO_WM_TAG_VERSION" val="1.0"/>
  <p:tag name="KSO_WM_BEAUTIFY_FLAG" val="#wm#"/>
  <p:tag name="KSO_WM_UNIT_CONTENT_GROUP_TYPE" val="contentchip"/>
  <p:tag name="KSO_WM_UNIT_PRESET_TEXT" val="添加章节标题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ID" val="custom20230233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30233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25.55&quot;,&quot;top&quot;:&quot;89&quot;,&quot;width&quot;:&quot;559.25&quot;,&quot;height&quot;:&quot;318.8&quot;}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TEMPLATE_CATEGORY" val="custom"/>
  <p:tag name="KSO_WM_TEMPLATE_INDEX" val="20230233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3_9*e*1"/>
  <p:tag name="KSO_WM_TEMPLATE_CATEGORY" val="custom"/>
  <p:tag name="KSO_WM_TEMPLATE_INDEX" val="20230233"/>
  <p:tag name="KSO_WM_UNIT_LAYERLEVEL" val="1"/>
  <p:tag name="KSO_WM_TAG_VERSION" val="1.0"/>
  <p:tag name="KSO_WM_BEAUTIFY_FLAG" val="#wm#"/>
  <p:tag name="KSO_WM_UNIT_CONTENT_GROUP_TYPE" val="contentchip"/>
  <p:tag name="KSO_WM_UNIT_PRESET_TEXT" val="02"/>
</p:tagLst>
</file>

<file path=ppt/tags/tag1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3_9*a*1"/>
  <p:tag name="KSO_WM_TEMPLATE_CATEGORY" val="custom"/>
  <p:tag name="KSO_WM_TEMPLATE_INDEX" val="20230233"/>
  <p:tag name="KSO_WM_UNIT_LAYERLEVEL" val="1"/>
  <p:tag name="KSO_WM_TAG_VERSION" val="1.0"/>
  <p:tag name="KSO_WM_BEAUTIFY_FLAG" val="#wm#"/>
  <p:tag name="KSO_WM_UNIT_CONTENT_GROUP_TYPE" val="contentchip"/>
  <p:tag name="KSO_WM_UNIT_PRESET_TEXT" val="添加章节标题"/>
</p:tagLst>
</file>

<file path=ppt/tags/tag167.xml><?xml version="1.0" encoding="utf-8"?>
<p:tagLst xmlns:p="http://schemas.openxmlformats.org/presentationml/2006/main">
  <p:tag name="KSO_WM_SLIDE_ID" val="custom20230233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30233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25.55&quot;,&quot;top&quot;:&quot;89&quot;,&quot;width&quot;:&quot;559.25&quot;,&quot;height&quot;:&quot;318.8&quot;}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485_4*l_h_i*1_1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添加标题"/>
  <p:tag name="KSO_WM_UNIT_FILL_FORE_SCHEMECOLOR_INDEX" val="5"/>
  <p:tag name="KSO_WM_DIAGRAM_MAX_ITEMCNT" val="6"/>
  <p:tag name="KSO_WM_DIAGRAM_MIN_ITEMCNT" val="1"/>
  <p:tag name="KSO_WM_DIAGRAM_VIRTUALLY_FRAME" val="{&quot;height&quot;:254.35,&quot;width&quot;:913.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485_4*l_h_i*1_2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添加标题"/>
  <p:tag name="KSO_WM_UNIT_FILL_FORE_SCHEMECOLOR_INDEX" val="6"/>
  <p:tag name="KSO_WM_DIAGRAM_MAX_ITEMCNT" val="6"/>
  <p:tag name="KSO_WM_DIAGRAM_MIN_ITEMCNT" val="1"/>
  <p:tag name="KSO_WM_DIAGRAM_VIRTUALLY_FRAME" val="{&quot;height&quot;:254.35,&quot;width&quot;:913.6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brightness&quot;:-0.5,&quot;colorType&quot;:1,&quot;foreColorIndex&quot;:6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6"/>
  <p:tag name="KSO_WM_UNIT_TEXT_FILL_FORE_SCHEMECOLOR_INDEX" val="2"/>
  <p:tag name="KSO_WM_UNIT_TEXT_FILL_TYPE" val="1"/>
  <p:tag name="KSO_WM_UNIT_USESOURCEFORMAT_APPLY" val="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485_4*l_h_i*1_4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添加标题"/>
  <p:tag name="KSO_WM_UNIT_FILL_FORE_SCHEMECOLOR_INDEX" val="8"/>
  <p:tag name="KSO_WM_DIAGRAM_MAX_ITEMCNT" val="6"/>
  <p:tag name="KSO_WM_DIAGRAM_MIN_ITEMCNT" val="1"/>
  <p:tag name="KSO_WM_DIAGRAM_VIRTUALLY_FRAME" val="{&quot;height&quot;:254.35,&quot;width&quot;:913.6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brightness&quot;:0.4000000059604645,&quot;colorType&quot;:1,&quot;foreColorIndex&quot;:7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7"/>
  <p:tag name="KSO_WM_UNIT_TEXT_FILL_FORE_SCHEMECOLOR_INDEX" val="2"/>
  <p:tag name="KSO_WM_UNIT_TEXT_FILL_TYPE" val="1"/>
  <p:tag name="KSO_WM_UNIT_USESOURCEFORMAT_APPLY" val="0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485_4*l_h_i*1_3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添加标题"/>
  <p:tag name="KSO_WM_UNIT_FILL_FORE_SCHEMECOLOR_INDEX" val="10"/>
  <p:tag name="KSO_WM_DIAGRAM_MAX_ITEMCNT" val="6"/>
  <p:tag name="KSO_WM_DIAGRAM_MIN_ITEMCNT" val="1"/>
  <p:tag name="KSO_WM_DIAGRAM_VIRTUALLY_FRAME" val="{&quot;height&quot;:254.35,&quot;width&quot;:913.65}"/>
  <p:tag name="KSO_WM_DIAGRAM_COLOR_MATCH_VALUE" val="{&quot;shape&quot;:{&quot;fill&quot;:{&quot;solid&quot;:{&quot;brightness&quot;:0,&quot;colorType&quot;:1,&quot;foreColorIndex&quot;:10,&quot;transparency&quot;:0},&quot;type&quot;:1},&quot;glow&quot;:{&quot;colorType&quot;:0},&quot;line&quot;:{&quot;type&quot;:0},&quot;shadow&quot;:{&quot;brightness&quot;:-0.5,&quot;colorType&quot;:1,&quot;foreColorIndex&quot;:7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7"/>
  <p:tag name="KSO_WM_UNIT_TEXT_FILL_FORE_SCHEMECOLOR_INDEX" val="2"/>
  <p:tag name="KSO_WM_UNIT_TEXT_FILL_TYPE" val="1"/>
  <p:tag name="KSO_WM_UNIT_USESOURCEFORMAT_APPLY" val="0"/>
</p:tagLst>
</file>

<file path=ppt/tags/tag172.xml><?xml version="1.0" encoding="utf-8"?>
<p:tagLst xmlns:p="http://schemas.openxmlformats.org/presentationml/2006/main">
  <p:tag name="KSO_WM_UNIT_SUBTYPE" val="a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485_4*l_h_f*1_2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单击此处输入你的项正文文字是您思想的提炼，请尽量言简意赅的阐述观点"/>
  <p:tag name="KSO_WM_DIAGRAM_MAX_ITEMCNT" val="6"/>
  <p:tag name="KSO_WM_DIAGRAM_MIN_ITEMCNT" val="1"/>
  <p:tag name="KSO_WM_DIAGRAM_VIRTUALLY_FRAME" val="{&quot;height&quot;:254.35,&quot;width&quot;:913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73.xml><?xml version="1.0" encoding="utf-8"?>
<p:tagLst xmlns:p="http://schemas.openxmlformats.org/presentationml/2006/main">
  <p:tag name="KSO_WM_UNIT_SUBTYPE" val="a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485_4*l_h_f*1_1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单击此处输入你的项正文文字是您思想的提炼，请尽量言简意赅的阐述观点"/>
  <p:tag name="KSO_WM_DIAGRAM_MAX_ITEMCNT" val="6"/>
  <p:tag name="KSO_WM_DIAGRAM_MIN_ITEMCNT" val="1"/>
  <p:tag name="KSO_WM_DIAGRAM_VIRTUALLY_FRAME" val="{&quot;height&quot;:254.35,&quot;width&quot;:913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74.xml><?xml version="1.0" encoding="utf-8"?>
<p:tagLst xmlns:p="http://schemas.openxmlformats.org/presentationml/2006/main">
  <p:tag name="KSO_WM_UNIT_SUBTYPE" val="a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485_4*l_h_f*1_3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单击此处输入你的项正文文字是您思想的提炼，请尽量言简意赅的阐述观点"/>
  <p:tag name="KSO_WM_DIAGRAM_MAX_ITEMCNT" val="6"/>
  <p:tag name="KSO_WM_DIAGRAM_MIN_ITEMCNT" val="1"/>
  <p:tag name="KSO_WM_DIAGRAM_VIRTUALLY_FRAME" val="{&quot;height&quot;:254.35,&quot;width&quot;:913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75.xml><?xml version="1.0" encoding="utf-8"?>
<p:tagLst xmlns:p="http://schemas.openxmlformats.org/presentationml/2006/main">
  <p:tag name="KSO_WM_UNIT_SUBTYPE" val="a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485_4*l_h_f*1_4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单击此处输入你的项正文文字是您思想的提炼，请尽量言简意赅的阐述观点"/>
  <p:tag name="KSO_WM_DIAGRAM_MAX_ITEMCNT" val="6"/>
  <p:tag name="KSO_WM_DIAGRAM_MIN_ITEMCNT" val="1"/>
  <p:tag name="KSO_WM_DIAGRAM_VIRTUALLY_FRAME" val="{&quot;height&quot;:254.35,&quot;width&quot;:913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76.xml><?xml version="1.0" encoding="utf-8"?>
<p:tagLst xmlns:p="http://schemas.openxmlformats.org/presentationml/2006/main">
  <p:tag name="KSO_WM_TEMPLATE_CATEGORY" val="custom"/>
  <p:tag name="KSO_WM_TEMPLATE_INDEX" val="20230233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485_4*l_h_i*1_1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添加标题"/>
  <p:tag name="KSO_WM_UNIT_FILL_FORE_SCHEMECOLOR_INDEX" val="5"/>
  <p:tag name="KSO_WM_DIAGRAM_MAX_ITEMCNT" val="6"/>
  <p:tag name="KSO_WM_DIAGRAM_MIN_ITEMCNT" val="1"/>
  <p:tag name="KSO_WM_DIAGRAM_VIRTUALLY_FRAME" val="{&quot;height&quot;:254.35,&quot;width&quot;:913.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485_4*l_h_i*1_2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添加标题"/>
  <p:tag name="KSO_WM_UNIT_FILL_FORE_SCHEMECOLOR_INDEX" val="6"/>
  <p:tag name="KSO_WM_DIAGRAM_MAX_ITEMCNT" val="6"/>
  <p:tag name="KSO_WM_DIAGRAM_MIN_ITEMCNT" val="1"/>
  <p:tag name="KSO_WM_DIAGRAM_VIRTUALLY_FRAME" val="{&quot;height&quot;:254.35,&quot;width&quot;:913.6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brightness&quot;:-0.5,&quot;colorType&quot;:1,&quot;foreColorIndex&quot;:6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6"/>
  <p:tag name="KSO_WM_UNIT_TEXT_FILL_FORE_SCHEMECOLOR_INDEX" val="2"/>
  <p:tag name="KSO_WM_UNIT_TEXT_FILL_TYPE" val="1"/>
  <p:tag name="KSO_WM_UNIT_USESOURCEFORMAT_APPLY" val="0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485_4*l_h_i*1_4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添加标题"/>
  <p:tag name="KSO_WM_UNIT_FILL_FORE_SCHEMECOLOR_INDEX" val="8"/>
  <p:tag name="KSO_WM_DIAGRAM_MAX_ITEMCNT" val="6"/>
  <p:tag name="KSO_WM_DIAGRAM_MIN_ITEMCNT" val="1"/>
  <p:tag name="KSO_WM_DIAGRAM_VIRTUALLY_FRAME" val="{&quot;height&quot;:254.35,&quot;width&quot;:913.6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brightness&quot;:0.4000000059604645,&quot;colorType&quot;:1,&quot;foreColorIndex&quot;:7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7"/>
  <p:tag name="KSO_WM_UNIT_TEXT_FILL_FORE_SCHEMECOLOR_INDEX" val="2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485_4*l_h_i*1_3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添加标题"/>
  <p:tag name="KSO_WM_UNIT_FILL_FORE_SCHEMECOLOR_INDEX" val="10"/>
  <p:tag name="KSO_WM_DIAGRAM_MAX_ITEMCNT" val="6"/>
  <p:tag name="KSO_WM_DIAGRAM_MIN_ITEMCNT" val="1"/>
  <p:tag name="KSO_WM_DIAGRAM_VIRTUALLY_FRAME" val="{&quot;height&quot;:254.35,&quot;width&quot;:913.65}"/>
  <p:tag name="KSO_WM_DIAGRAM_COLOR_MATCH_VALUE" val="{&quot;shape&quot;:{&quot;fill&quot;:{&quot;solid&quot;:{&quot;brightness&quot;:0,&quot;colorType&quot;:1,&quot;foreColorIndex&quot;:10,&quot;transparency&quot;:0},&quot;type&quot;:1},&quot;glow&quot;:{&quot;colorType&quot;:0},&quot;line&quot;:{&quot;type&quot;:0},&quot;shadow&quot;:{&quot;brightness&quot;:-0.5,&quot;colorType&quot;:1,&quot;foreColorIndex&quot;:7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7"/>
  <p:tag name="KSO_WM_UNIT_TEXT_FILL_FORE_SCHEMECOLOR_INDEX" val="2"/>
  <p:tag name="KSO_WM_UNIT_TEXT_FILL_TYPE" val="1"/>
  <p:tag name="KSO_WM_UNIT_USESOURCEFORMAT_APPLY" val="0"/>
</p:tagLst>
</file>

<file path=ppt/tags/tag181.xml><?xml version="1.0" encoding="utf-8"?>
<p:tagLst xmlns:p="http://schemas.openxmlformats.org/presentationml/2006/main">
  <p:tag name="KSO_WM_UNIT_SUBTYPE" val="a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485_4*l_h_f*1_2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单击此处输入你的项正文文字是您思想的提炼，请尽量言简意赅的阐述观点"/>
  <p:tag name="KSO_WM_DIAGRAM_MAX_ITEMCNT" val="6"/>
  <p:tag name="KSO_WM_DIAGRAM_MIN_ITEMCNT" val="1"/>
  <p:tag name="KSO_WM_DIAGRAM_VIRTUALLY_FRAME" val="{&quot;height&quot;:254.35,&quot;width&quot;:913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82.xml><?xml version="1.0" encoding="utf-8"?>
<p:tagLst xmlns:p="http://schemas.openxmlformats.org/presentationml/2006/main">
  <p:tag name="KSO_WM_UNIT_SUBTYPE" val="a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485_4*l_h_f*1_1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单击此处输入你的项正文文字是您思想的提炼，请尽量言简意赅的阐述观点"/>
  <p:tag name="KSO_WM_DIAGRAM_MAX_ITEMCNT" val="6"/>
  <p:tag name="KSO_WM_DIAGRAM_MIN_ITEMCNT" val="1"/>
  <p:tag name="KSO_WM_DIAGRAM_VIRTUALLY_FRAME" val="{&quot;height&quot;:254.35,&quot;width&quot;:913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83.xml><?xml version="1.0" encoding="utf-8"?>
<p:tagLst xmlns:p="http://schemas.openxmlformats.org/presentationml/2006/main">
  <p:tag name="KSO_WM_UNIT_SUBTYPE" val="a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485_4*l_h_f*1_3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单击此处输入你的项正文文字是您思想的提炼，请尽量言简意赅的阐述观点"/>
  <p:tag name="KSO_WM_DIAGRAM_MAX_ITEMCNT" val="6"/>
  <p:tag name="KSO_WM_DIAGRAM_MIN_ITEMCNT" val="1"/>
  <p:tag name="KSO_WM_DIAGRAM_VIRTUALLY_FRAME" val="{&quot;height&quot;:254.35,&quot;width&quot;:913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84.xml><?xml version="1.0" encoding="utf-8"?>
<p:tagLst xmlns:p="http://schemas.openxmlformats.org/presentationml/2006/main">
  <p:tag name="KSO_WM_UNIT_SUBTYPE" val="a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485_4*l_h_f*1_4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单击此处输入你的项正文文字是您思想的提炼，请尽量言简意赅的阐述观点"/>
  <p:tag name="KSO_WM_DIAGRAM_MAX_ITEMCNT" val="6"/>
  <p:tag name="KSO_WM_DIAGRAM_MIN_ITEMCNT" val="1"/>
  <p:tag name="KSO_WM_DIAGRAM_VIRTUALLY_FRAME" val="{&quot;height&quot;:254.35,&quot;width&quot;:913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309_3*l_h_i*1_1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-0.15000000596046448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14"/>
  <p:tag name="KSO_WM_UNIT_TEXT_FILL_FORE_SCHEMECOLOR_INDEX" val="2"/>
  <p:tag name="KSO_WM_UNIT_TEXT_FILL_TYPE" val="1"/>
  <p:tag name="KSO_WM_UNIT_USESOURCEFORMAT_APPLY" val="0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09_3*l_h_i*1_1_2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18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09_3*l_h_f*1_1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UNIT_VALUE" val="120"/>
  <p:tag name="KSO_WM_BEAUTIFY_FLAG" val="#wm#"/>
  <p:tag name="KSO_WM_UNIT_PRESET_TEXT" val="单击此处输入你的正文，文字是您思想的提炼，为了最终演示发布的良好效果，请尽量言简意赅的阐述观点。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309_3*l_h_i*1_2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-0.15000000596046448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14"/>
  <p:tag name="KSO_WM_UNIT_TEXT_FILL_FORE_SCHEMECOLOR_INDEX" val="2"/>
  <p:tag name="KSO_WM_UNIT_TEXT_FILL_TYPE" val="1"/>
  <p:tag name="KSO_WM_UNIT_USESOURCEFORMAT_APPLY" val="0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09_3*l_h_i*1_2_2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09_3*l_h_f*1_2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UNIT_VALUE" val="120"/>
  <p:tag name="KSO_WM_BEAUTIFY_FLAG" val="#wm#"/>
  <p:tag name="KSO_WM_UNIT_PRESET_TEXT" val="单击此处输入你的正文，文字是您思想的提炼，为了最终演示发布的良好效果，请尽量言简意赅的阐述观点。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309_3*l_h_i*1_3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-0.15000000596046448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14"/>
  <p:tag name="KSO_WM_UNIT_TEXT_FILL_FORE_SCHEMECOLOR_INDEX" val="2"/>
  <p:tag name="KSO_WM_UNIT_TEXT_FILL_TYPE" val="1"/>
  <p:tag name="KSO_WM_UNIT_USESOURCEFORMAT_APPLY" val="0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09_3*l_h_i*1_3_2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19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09_3*l_h_f*1_3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UNIT_VALUE" val="120"/>
  <p:tag name="KSO_WM_BEAUTIFY_FLAG" val="#wm#"/>
  <p:tag name="KSO_WM_UNIT_PRESET_TEXT" val="单击此处输入你的正文，文字是您思想的提炼，为了最终演示发布的良好效果，请尽量言简意赅的阐述观点。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309_3*l_h_i*1_4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-0.15000000596046448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14"/>
  <p:tag name="KSO_WM_UNIT_TEXT_FILL_FORE_SCHEMECOLOR_INDEX" val="2"/>
  <p:tag name="KSO_WM_UNIT_TEXT_FILL_TYPE" val="1"/>
  <p:tag name="KSO_WM_UNIT_USESOURCEFORMAT_APPLY" val="0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309_3*l_h_i*1_4_2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19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309_3*l_h_f*1_4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UNIT_VALUE" val="120"/>
  <p:tag name="KSO_WM_BEAUTIFY_FLAG" val="#wm#"/>
  <p:tag name="KSO_WM_UNIT_PRESET_TEXT" val="单击此处输入你的正文，文字是您思想的提炼，为了最终演示发布的良好效果，请尽量言简意赅的阐述观点。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97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3_9*e*1"/>
  <p:tag name="KSO_WM_TEMPLATE_CATEGORY" val="custom"/>
  <p:tag name="KSO_WM_TEMPLATE_INDEX" val="20230233"/>
  <p:tag name="KSO_WM_UNIT_LAYERLEVEL" val="1"/>
  <p:tag name="KSO_WM_TAG_VERSION" val="1.0"/>
  <p:tag name="KSO_WM_BEAUTIFY_FLAG" val="#wm#"/>
  <p:tag name="KSO_WM_UNIT_CONTENT_GROUP_TYPE" val="contentchip"/>
  <p:tag name="KSO_WM_UNIT_PRESET_TEXT" val="03"/>
</p:tagLst>
</file>

<file path=ppt/tags/tag1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3_9*a*1"/>
  <p:tag name="KSO_WM_TEMPLATE_CATEGORY" val="custom"/>
  <p:tag name="KSO_WM_TEMPLATE_INDEX" val="20230233"/>
  <p:tag name="KSO_WM_UNIT_LAYERLEVEL" val="1"/>
  <p:tag name="KSO_WM_TAG_VERSION" val="1.0"/>
  <p:tag name="KSO_WM_BEAUTIFY_FLAG" val="#wm#"/>
  <p:tag name="KSO_WM_UNIT_CONTENT_GROUP_TYPE" val="contentchip"/>
  <p:tag name="KSO_WM_UNIT_PRESET_TEXT" val="添加章节标题"/>
</p:tagLst>
</file>

<file path=ppt/tags/tag199.xml><?xml version="1.0" encoding="utf-8"?>
<p:tagLst xmlns:p="http://schemas.openxmlformats.org/presentationml/2006/main">
  <p:tag name="KSO_WM_SLIDE_ID" val="custom20230233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30233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25.55&quot;,&quot;top&quot;:&quot;89&quot;,&quot;width&quot;:&quot;559.25&quot;,&quot;height&quot;:&quot;318.8&quot;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1_3*l_h_i*1_1_1"/>
  <p:tag name="KSO_WM_TEMPLATE_CATEGORY" val="diagram"/>
  <p:tag name="KSO_WM_TEMPLATE_INDEX" val="20231351"/>
  <p:tag name="KSO_WM_UNIT_LAYERLEVEL" val="1_1_1"/>
  <p:tag name="KSO_WM_TAG_VERSION" val="3.0"/>
  <p:tag name="KSO_WM_DIAGRAM_GROUP_CODE" val="l1-1"/>
  <p:tag name="KSO_WM_UNIT_TYPE" val="l_h_i"/>
  <p:tag name="KSO_WM_UNIT_INDEX" val="1_1_1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370.1846456692914,&quot;width&quot;:805.5537795275591}"/>
  <p:tag name="KSO_WM_DIAGRAM_COLOR_MATCH_VALUE" val="{&quot;shape&quot;:{&quot;fill&quot;:{&quot;solid&quot;:{&quot;brightness&quot;:0,&quot;colorType&quot;:2,&quot;rgb&quot;:&quot;#f2f2f2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1_3*l_h_i*1_1_2"/>
  <p:tag name="KSO_WM_TEMPLATE_CATEGORY" val="diagram"/>
  <p:tag name="KSO_WM_TEMPLATE_INDEX" val="20231351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370.1846456692914,&quot;width&quot;:805.553779527559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1_3*l_h_f*1_1_1"/>
  <p:tag name="KSO_WM_TEMPLATE_CATEGORY" val="diagram"/>
  <p:tag name="KSO_WM_TEMPLATE_INDEX" val="20231351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EXT_CAN_REMOVE" val="n"/>
  <p:tag name="KSO_WM_BEAUTIFY_FLAG" val="#wm#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70.1846456692914,&quot;width&quot;:805.553779527559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1_3*l_h_i*1_2_1"/>
  <p:tag name="KSO_WM_TEMPLATE_CATEGORY" val="diagram"/>
  <p:tag name="KSO_WM_TEMPLATE_INDEX" val="20231351"/>
  <p:tag name="KSO_WM_UNIT_LAYERLEVEL" val="1_1_1"/>
  <p:tag name="KSO_WM_TAG_VERSION" val="3.0"/>
  <p:tag name="KSO_WM_DIAGRAM_GROUP_CODE" val="l1-1"/>
  <p:tag name="KSO_WM_UNIT_TYPE" val="l_h_i"/>
  <p:tag name="KSO_WM_UNIT_INDEX" val="1_2_1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370.1846456692914,&quot;width&quot;:805.5537795275591}"/>
  <p:tag name="KSO_WM_DIAGRAM_COLOR_MATCH_VALUE" val="{&quot;shape&quot;:{&quot;fill&quot;:{&quot;solid&quot;:{&quot;brightness&quot;:0,&quot;colorType&quot;:2,&quot;rgb&quot;:&quot;#f2f2f2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1_3*l_h_i*1_2_2"/>
  <p:tag name="KSO_WM_TEMPLATE_CATEGORY" val="diagram"/>
  <p:tag name="KSO_WM_TEMPLATE_INDEX" val="20231351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370.1846456692914,&quot;width&quot;:805.553779527559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1_3*l_h_f*1_2_1"/>
  <p:tag name="KSO_WM_TEMPLATE_CATEGORY" val="diagram"/>
  <p:tag name="KSO_WM_TEMPLATE_INDEX" val="20231351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EXT_CAN_REMOVE" val="n"/>
  <p:tag name="KSO_WM_UNIT_VALUE" val="36"/>
  <p:tag name="KSO_WM_BEAUTIFY_FLAG" val="#wm#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70.1846456692914,&quot;width&quot;:805.553779527559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1_3*l_h_i*1_3_1"/>
  <p:tag name="KSO_WM_TEMPLATE_CATEGORY" val="diagram"/>
  <p:tag name="KSO_WM_TEMPLATE_INDEX" val="20231351"/>
  <p:tag name="KSO_WM_UNIT_LAYERLEVEL" val="1_1_1"/>
  <p:tag name="KSO_WM_TAG_VERSION" val="3.0"/>
  <p:tag name="KSO_WM_DIAGRAM_GROUP_CODE" val="l1-1"/>
  <p:tag name="KSO_WM_UNIT_TYPE" val="l_h_i"/>
  <p:tag name="KSO_WM_UNIT_INDEX" val="1_3_1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370.1846456692914,&quot;width&quot;:805.5537795275591}"/>
  <p:tag name="KSO_WM_DIAGRAM_COLOR_MATCH_VALUE" val="{&quot;shape&quot;:{&quot;fill&quot;:{&quot;solid&quot;:{&quot;brightness&quot;:0,&quot;colorType&quot;:2,&quot;rgb&quot;:&quot;#f2f2f2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1_3*l_h_i*1_3_2"/>
  <p:tag name="KSO_WM_TEMPLATE_CATEGORY" val="diagram"/>
  <p:tag name="KSO_WM_TEMPLATE_INDEX" val="20231351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370.1846456692914,&quot;width&quot;:805.553779527559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1_3*l_h_f*1_3_1"/>
  <p:tag name="KSO_WM_TEMPLATE_CATEGORY" val="diagram"/>
  <p:tag name="KSO_WM_TEMPLATE_INDEX" val="20231351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EXT_CAN_REMOVE" val="n"/>
  <p:tag name="KSO_WM_UNIT_VALUE" val="36"/>
  <p:tag name="KSO_WM_BEAUTIFY_FLAG" val="#wm#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70.1846456692914,&quot;width&quot;:805.553779527559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1_3*l_h_i*1_4_1"/>
  <p:tag name="KSO_WM_TEMPLATE_CATEGORY" val="diagram"/>
  <p:tag name="KSO_WM_TEMPLATE_INDEX" val="20231351"/>
  <p:tag name="KSO_WM_UNIT_LAYERLEVEL" val="1_1_1"/>
  <p:tag name="KSO_WM_TAG_VERSION" val="3.0"/>
  <p:tag name="KSO_WM_DIAGRAM_GROUP_CODE" val="l1-1"/>
  <p:tag name="KSO_WM_UNIT_TYPE" val="l_h_i"/>
  <p:tag name="KSO_WM_UNIT_INDEX" val="1_4_1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370.1846456692914,&quot;width&quot;:805.5537795275591}"/>
  <p:tag name="KSO_WM_DIAGRAM_COLOR_MATCH_VALUE" val="{&quot;shape&quot;:{&quot;fill&quot;:{&quot;solid&quot;:{&quot;brightness&quot;:0,&quot;colorType&quot;:2,&quot;rgb&quot;:&quot;#f2f2f2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1_3*l_h_i*1_4_2"/>
  <p:tag name="KSO_WM_TEMPLATE_CATEGORY" val="diagram"/>
  <p:tag name="KSO_WM_TEMPLATE_INDEX" val="20231351"/>
  <p:tag name="KSO_WM_UNIT_LAYERLEVEL" val="1_1_1"/>
  <p:tag name="KSO_WM_TAG_VERSION" val="3.0"/>
  <p:tag name="KSO_WM_DIAGRAM_GROUP_CODE" val="l1-1"/>
  <p:tag name="KSO_WM_UNIT_TYPE" val="l_h_i"/>
  <p:tag name="KSO_WM_UNIT_INDEX" val="1_4_2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370.1846456692914,&quot;width&quot;:805.553779527559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1_3*l_h_f*1_4_1"/>
  <p:tag name="KSO_WM_TEMPLATE_CATEGORY" val="diagram"/>
  <p:tag name="KSO_WM_TEMPLATE_INDEX" val="20231351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4_1"/>
  <p:tag name="KSO_WM_DIAGRAM_VERSION" val="3"/>
  <p:tag name="KSO_WM_DIAGRAM_COLOR_TEXT_CAN_REMOVE" val="n"/>
  <p:tag name="KSO_WM_UNIT_VALUE" val="36"/>
  <p:tag name="KSO_WM_BEAUTIFY_FLAG" val="#wm#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70.1846456692914,&quot;width&quot;:805.553779527559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12.xml><?xml version="1.0" encoding="utf-8"?>
<p:tagLst xmlns:p="http://schemas.openxmlformats.org/presentationml/2006/main">
  <p:tag name="KSO_WM_TEMPLATE_CATEGORY" val="custom"/>
  <p:tag name="KSO_WM_TEMPLATE_INDEX" val="20230233"/>
</p:tagLst>
</file>

<file path=ppt/tags/tag213.xml><?xml version="1.0" encoding="utf-8"?>
<p:tagLst xmlns:p="http://schemas.openxmlformats.org/presentationml/2006/main">
  <p:tag name="KSO_WM_UNIT_SUBTYPE" val="a"/>
  <p:tag name="KSO_WM_UNIT_NOCLEAR" val="0"/>
  <p:tag name="KSO_WM_UNIT_VALUE" val="175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255_3*l_h_f*1_1_1"/>
  <p:tag name="KSO_WM_TEMPLATE_CATEGORY" val="diagram"/>
  <p:tag name="KSO_WM_TEMPLATE_INDEX" val="202312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根据需要可酌情增减文字添加文本"/>
  <p:tag name="KSO_WM_DIAGRAM_MAX_ITEMCNT" val="6"/>
  <p:tag name="KSO_WM_DIAGRAM_MIN_ITEMCNT" val="2"/>
  <p:tag name="KSO_WM_DIAGRAM_VIRTUALLY_FRAME" val="{&quot;height&quot;:360.25,&quot;width&quot;:340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14.xml><?xml version="1.0" encoding="utf-8"?>
<p:tagLst xmlns:p="http://schemas.openxmlformats.org/presentationml/2006/main">
  <p:tag name="KSO_WM_UNIT_SUBTYPE" val="a"/>
  <p:tag name="KSO_WM_UNIT_NOCLEAR" val="0"/>
  <p:tag name="KSO_WM_UNIT_VALUE" val="175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255_3*l_h_f*1_2_1"/>
  <p:tag name="KSO_WM_TEMPLATE_CATEGORY" val="diagram"/>
  <p:tag name="KSO_WM_TEMPLATE_INDEX" val="202312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根据需要可酌情增减文字添加文本"/>
  <p:tag name="KSO_WM_DIAGRAM_MAX_ITEMCNT" val="6"/>
  <p:tag name="KSO_WM_DIAGRAM_MIN_ITEMCNT" val="2"/>
  <p:tag name="KSO_WM_DIAGRAM_VIRTUALLY_FRAME" val="{&quot;height&quot;:360.25,&quot;width&quot;:340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15.xml><?xml version="1.0" encoding="utf-8"?>
<p:tagLst xmlns:p="http://schemas.openxmlformats.org/presentationml/2006/main">
  <p:tag name="KSO_WM_UNIT_SUBTYPE" val="a"/>
  <p:tag name="KSO_WM_UNIT_NOCLEAR" val="0"/>
  <p:tag name="KSO_WM_UNIT_VALUE" val="175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255_3*l_h_f*1_3_1"/>
  <p:tag name="KSO_WM_TEMPLATE_CATEGORY" val="diagram"/>
  <p:tag name="KSO_WM_TEMPLATE_INDEX" val="202312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根据需要可酌情增减文字添加文本"/>
  <p:tag name="KSO_WM_DIAGRAM_MAX_ITEMCNT" val="6"/>
  <p:tag name="KSO_WM_DIAGRAM_MIN_ITEMCNT" val="2"/>
  <p:tag name="KSO_WM_DIAGRAM_VIRTUALLY_FRAME" val="{&quot;height&quot;:360.25,&quot;width&quot;:340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16.xml><?xml version="1.0" encoding="utf-8"?>
<p:tagLst xmlns:p="http://schemas.openxmlformats.org/presentationml/2006/main">
  <p:tag name="KSO_WM_UNIT_SUBTYPE" val="a"/>
  <p:tag name="KSO_WM_UNIT_NOCLEAR" val="0"/>
  <p:tag name="KSO_WM_UNIT_VALUE" val="175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255_3*l_h_f*1_4_1"/>
  <p:tag name="KSO_WM_TEMPLATE_CATEGORY" val="diagram"/>
  <p:tag name="KSO_WM_TEMPLATE_INDEX" val="202312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根据需要可酌情增减文字添加文本"/>
  <p:tag name="KSO_WM_DIAGRAM_MAX_ITEMCNT" val="6"/>
  <p:tag name="KSO_WM_DIAGRAM_MIN_ITEMCNT" val="2"/>
  <p:tag name="KSO_WM_DIAGRAM_VIRTUALLY_FRAME" val="{&quot;height&quot;:360.25,&quot;width&quot;:340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99_3*l_h_f*1_1_1"/>
  <p:tag name="KSO_WM_TEMPLATE_CATEGORY" val="diagram"/>
  <p:tag name="KSO_WM_TEMPLATE_INDEX" val="20231099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RICK" val="1"/>
  <p:tag name="KSO_WM_DIAGRAM_COLOR_TEXT_CAN_REMOVE" val="n"/>
  <p:tag name="KSO_WM_UNIT_PRESET_TEXT" val="单击此处输入你的智能图形项正文，文字是您思想的提炼"/>
  <p:tag name="KSO_WM_UNIT_FILL_FORE_SCHEMECOLOR_INDEX" val="5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solid&quot;:{&quot;brightness&quot;:0.800000011920929,&quot;colorType&quot;:1,&quot;foreColorIndex&quot;:5,&quot;transparency&quot;:0.699999988079071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99_3*l_h_i*1_1_1"/>
  <p:tag name="KSO_WM_TEMPLATE_CATEGORY" val="diagram"/>
  <p:tag name="KSO_WM_TEMPLATE_INDEX" val="20231099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9_3*l_h_i*1_1_2"/>
  <p:tag name="KSO_WM_TEMPLATE_CATEGORY" val="diagram"/>
  <p:tag name="KSO_WM_TEMPLATE_INDEX" val="20231099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99_3*l_h_f*1_2_1"/>
  <p:tag name="KSO_WM_TEMPLATE_CATEGORY" val="diagram"/>
  <p:tag name="KSO_WM_TEMPLATE_INDEX" val="20231099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UNIT_PRESET_TEXT" val="单击此处输入你的智能图形项正文，文字是您思想的提炼"/>
  <p:tag name="KSO_WM_UNIT_FILL_FORE_SCHEMECOLOR_INDEX" val="5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solid&quot;:{&quot;brightness&quot;:0.800000011920929,&quot;colorType&quot;:1,&quot;foreColorIndex&quot;:5,&quot;transparency&quot;:0.699999988079071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99_3*l_h_i*1_2_1"/>
  <p:tag name="KSO_WM_TEMPLATE_CATEGORY" val="diagram"/>
  <p:tag name="KSO_WM_TEMPLATE_INDEX" val="20231099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9_3*l_h_i*1_2_2"/>
  <p:tag name="KSO_WM_TEMPLATE_CATEGORY" val="diagram"/>
  <p:tag name="KSO_WM_TEMPLATE_INDEX" val="20231099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99_3*l_h_f*1_3_1"/>
  <p:tag name="KSO_WM_TEMPLATE_CATEGORY" val="diagram"/>
  <p:tag name="KSO_WM_TEMPLATE_INDEX" val="20231099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RICK" val="1"/>
  <p:tag name="KSO_WM_DIAGRAM_COLOR_TEXT_CAN_REMOVE" val="n"/>
  <p:tag name="KSO_WM_UNIT_PRESET_TEXT" val="单击此处输入你的智能图形项正文，文字是您思想的提炼"/>
  <p:tag name="KSO_WM_UNIT_FILL_FORE_SCHEMECOLOR_INDEX" val="5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solid&quot;:{&quot;brightness&quot;:0.800000011920929,&quot;colorType&quot;:1,&quot;foreColorIndex&quot;:5,&quot;transparency&quot;:0.699999988079071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99_3*l_h_i*1_3_1"/>
  <p:tag name="KSO_WM_TEMPLATE_CATEGORY" val="diagram"/>
  <p:tag name="KSO_WM_TEMPLATE_INDEX" val="20231099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9_3*l_h_i*1_3_2"/>
  <p:tag name="KSO_WM_TEMPLATE_CATEGORY" val="diagram"/>
  <p:tag name="KSO_WM_TEMPLATE_INDEX" val="20231099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99_3*l_h_f*1_4_1"/>
  <p:tag name="KSO_WM_TEMPLATE_CATEGORY" val="diagram"/>
  <p:tag name="KSO_WM_TEMPLATE_INDEX" val="20231099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4_1"/>
  <p:tag name="KSO_WM_DIAGRAM_VERSION" val="3"/>
  <p:tag name="KSO_WM_DIAGRAM_COLOR_TRICK" val="1"/>
  <p:tag name="KSO_WM_DIAGRAM_COLOR_TEXT_CAN_REMOVE" val="n"/>
  <p:tag name="KSO_WM_UNIT_PRESET_TEXT" val="单击此处输入你的智能图形项正文，文字是您思想的提炼"/>
  <p:tag name="KSO_WM_UNIT_FILL_FORE_SCHEMECOLOR_INDEX" val="5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solid&quot;:{&quot;brightness&quot;:0.800000011920929,&quot;colorType&quot;:1,&quot;foreColorIndex&quot;:5,&quot;transparency&quot;:0.699999988079071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99_3*l_h_i*1_4_1"/>
  <p:tag name="KSO_WM_TEMPLATE_CATEGORY" val="diagram"/>
  <p:tag name="KSO_WM_TEMPLATE_INDEX" val="20231099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9_3*l_h_i*1_4_2"/>
  <p:tag name="KSO_WM_TEMPLATE_CATEGORY" val="diagram"/>
  <p:tag name="KSO_WM_TEMPLATE_INDEX" val="20231099"/>
  <p:tag name="KSO_WM_UNIT_LAYERLEVEL" val="1_1_1"/>
  <p:tag name="KSO_WM_TAG_VERSION" val="3.0"/>
  <p:tag name="KSO_WM_DIAGRAM_GROUP_CODE" val="l1-1"/>
  <p:tag name="KSO_WM_UNIT_TYPE" val="l_h_i"/>
  <p:tag name="KSO_WM_UNIT_INDEX" val="1_4_2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ID" val="custom20230233_11*a*1"/>
  <p:tag name="KSO_WM_TEMPLATE_CATEGORY" val="custom"/>
  <p:tag name="KSO_WM_TEMPLATE_INDEX" val="20230233"/>
  <p:tag name="KSO_WM_UNIT_LAYERLEVEL" val="1"/>
  <p:tag name="KSO_WM_TAG_VERSION" val="1.0"/>
  <p:tag name="KSO_WM_UNIT_CONTENT_GROUP_TYPE" val="contentchip"/>
  <p:tag name="KSO_WM_UNIT_PRESET_TEXT" val="感谢您的耐心观看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33_1*f*1"/>
  <p:tag name="KSO_WM_TEMPLATE_CATEGORY" val="custom"/>
  <p:tag name="KSO_WM_TEMPLATE_INDEX" val="20230233"/>
  <p:tag name="KSO_WM_UNIT_LAYERLEVEL" val="1"/>
  <p:tag name="KSO_WM_TAG_VERSION" val="1.0"/>
  <p:tag name="KSO_WM_BEAUTIFY_FLAG" val=""/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6"/>
  <p:tag name="KSO_WM_UNIT_LINE_FILL_TYPE" val="2"/>
  <p:tag name="KSO_WM_UNIT_CONTENT_GROUP_TYPE" val="contentchip"/>
  <p:tag name="KSO_WM_UNIT_PRESET_TEXT" val="汇报人：WPS"/>
</p:tagLst>
</file>

<file path=ppt/tags/tag231.xml><?xml version="1.0" encoding="utf-8"?>
<p:tagLst xmlns:p="http://schemas.openxmlformats.org/presentationml/2006/main">
  <p:tag name="KSO_WM_SLIDE_ID" val="custom20230233_11"/>
  <p:tag name="KSO_WM_TEMPLATE_SUBCATEGORY" val="29"/>
  <p:tag name="KSO_WM_TEMPLATE_MASTER_TYPE" val="0"/>
  <p:tag name="KSO_WM_TEMPLATE_COLOR_TYPE" val="0"/>
  <p:tag name="KSO_WM_SLIDE_ITEM_CNT" val="0"/>
  <p:tag name="KSO_WM_SLIDE_INDEX" val="11"/>
  <p:tag name="KSO_WM_TAG_VERSION" val="1.0"/>
  <p:tag name="KSO_WM_BEAUTIFY_FLAG" val="#wm#"/>
  <p:tag name="KSO_WM_TEMPLATE_CATEGORY" val="custom"/>
  <p:tag name="KSO_WM_TEMPLATE_INDEX" val="20230233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CONTENT_AREA" val="{&quot;left&quot;:&quot;355.3&quot;,&quot;top&quot;:&quot;113&quot;,&quot;width&quot;:&quot;559.25&quot;,&quot;height&quot;:&quot;270.8&quot;}"/>
</p:tagLst>
</file>

<file path=ppt/tags/tag232.xml><?xml version="1.0" encoding="utf-8"?>
<p:tagLst xmlns:p="http://schemas.openxmlformats.org/presentationml/2006/main">
  <p:tag name="commondata" val="eyJoZGlkIjoiYjVlNzRhOGNlYTI5MDcyZGRiNjFlZGI1Y2JjYmZjODQifQ==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1.0"/>
  <p:tag name="KSO_WM_BEAUTIFY_FLAG" val="#wm#"/>
  <p:tag name="KSO_WM_UNIT_CONTENT_GROUP_TYPE" val="contentchip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1.0"/>
  <p:tag name="KSO_WM_BEAUTIFY_FLAG" val="#wm#"/>
  <p:tag name="KSO_WM_UNIT_CONTENT_GROUP_TYPE" val="contentchip"/>
</p:tagLst>
</file>

<file path=ppt/tags/tag66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6"/>
  <p:tag name="KSO_WM_UNIT_LINE_FILL_TYPE" val="2"/>
  <p:tag name="KSO_WM_UNIT_CONTENT_GROUP_TYPE" val="contentchip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1.0"/>
  <p:tag name="KSO_WM_BEAUTIFY_FLAG" val="#wm#"/>
  <p:tag name="KSO_WM_UNIT_CONTENT_GROUP_TYPE" val="titlestyle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6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1.0"/>
</p:tagLst>
</file>

<file path=ppt/tags/tag78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 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84.xml><?xml version="1.0" encoding="utf-8"?>
<p:tagLst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1.0"/>
  <p:tag name="KSO_WM_BEAUTIFY_FLAG" val="#wm#"/>
  <p:tag name="KSO_WM_UNIT_CONTENT_GROUP_TYPE" val="contentchip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1.0"/>
  <p:tag name="KSO_WM_BEAUTIFY_FLAG" val="#wm#"/>
  <p:tag name="KSO_WM_UNIT_CONTENT_GROUP_TYPE" val="contentchip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1.0"/>
  <p:tag name="KSO_WM_UNIT_TYPE" val="i"/>
  <p:tag name="KSO_WM_UNIT_INDEX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9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9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1.0"/>
  <p:tag name="KSO_WM_BEAUTIFY_FLAG" val="#wm#"/>
  <p:tag name="KSO_WM_UNIT_CONTENT_GROUP_TYPE" val="titlestyle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1.0"/>
  <p:tag name="KSO_WM_UNIT_TYPE" val="i"/>
  <p:tag name="KSO_WM_UNIT_INDEX" val="1"/>
</p:tagLst>
</file>

<file path=ppt/tags/tag9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9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9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62">
      <a:dk1>
        <a:srgbClr val="000000"/>
      </a:dk1>
      <a:lt1>
        <a:srgbClr val="FFFFFF"/>
      </a:lt1>
      <a:dk2>
        <a:srgbClr val="44546A"/>
      </a:dk2>
      <a:lt2>
        <a:srgbClr val="E2EAFE"/>
      </a:lt2>
      <a:accent1>
        <a:srgbClr val="044AFA"/>
      </a:accent1>
      <a:accent2>
        <a:srgbClr val="0366F7"/>
      </a:accent2>
      <a:accent3>
        <a:srgbClr val="0282F4"/>
      </a:accent3>
      <a:accent4>
        <a:srgbClr val="029FF1"/>
      </a:accent4>
      <a:accent5>
        <a:srgbClr val="01BBEE"/>
      </a:accent5>
      <a:accent6>
        <a:srgbClr val="00D7EB"/>
      </a:accent6>
      <a:hlink>
        <a:srgbClr val="FF0000"/>
      </a:hlink>
      <a:folHlink>
        <a:srgbClr val="E420E2"/>
      </a:folHlink>
    </a:clrScheme>
    <a:fontScheme name="自定义 16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1661</Words>
  <Application>WPS 演示</Application>
  <PresentationFormat>宽屏</PresentationFormat>
  <Paragraphs>171</Paragraphs>
  <Slides>16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宋体</vt:lpstr>
      <vt:lpstr>Wingdings</vt:lpstr>
      <vt:lpstr>Wingdings</vt:lpstr>
      <vt:lpstr>MiSans Normal</vt:lpstr>
      <vt:lpstr>MiSans Bold</vt:lpstr>
      <vt:lpstr>MiSans Heavy</vt:lpstr>
      <vt:lpstr>Times New Roman</vt:lpstr>
      <vt:lpstr>Calibri</vt:lpstr>
      <vt:lpstr>微软雅黑</vt:lpstr>
      <vt:lpstr>方正书宋简体</vt:lpstr>
      <vt:lpstr>Arial Unicode MS</vt:lpstr>
      <vt:lpstr>WPS</vt:lpstr>
      <vt:lpstr>Office 主题</vt:lpstr>
      <vt:lpstr>认识算法</vt:lpstr>
      <vt:lpstr>目录</vt:lpstr>
      <vt:lpstr>算法的概念与特征</vt:lpstr>
      <vt:lpstr>问题导入：</vt:lpstr>
      <vt:lpstr>师生交流、认识（自然语言描述算法）：</vt:lpstr>
      <vt:lpstr>师生交流、认识（自然语言描述算法）：</vt:lpstr>
      <vt:lpstr>PowerPoint 演示文稿</vt:lpstr>
      <vt:lpstr>算法的描述与实现</vt:lpstr>
      <vt:lpstr>自然语言描述</vt:lpstr>
      <vt:lpstr>流程图描述</vt:lpstr>
      <vt:lpstr>伪代码描述</vt:lpstr>
      <vt:lpstr>算法的分析与评估</vt:lpstr>
      <vt:lpstr>算法的时间复杂度</vt:lpstr>
      <vt:lpstr>算法的空间复杂度</vt:lpstr>
      <vt:lpstr>算法的稳定性与健壮性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孙佳琪</cp:lastModifiedBy>
  <cp:revision>179</cp:revision>
  <dcterms:created xsi:type="dcterms:W3CDTF">2019-06-19T02:08:00Z</dcterms:created>
  <dcterms:modified xsi:type="dcterms:W3CDTF">2023-11-19T09:06:37Z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5CE8EBAE03F9454D865232BF802BB1CF_11</vt:lpwstr>
  </property>
</Properties>
</file>